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1119" r:id="rId2"/>
    <p:sldId id="1387" r:id="rId3"/>
    <p:sldId id="931" r:id="rId4"/>
    <p:sldId id="1358" r:id="rId5"/>
    <p:sldId id="1399" r:id="rId6"/>
    <p:sldId id="1130" r:id="rId7"/>
    <p:sldId id="1366" r:id="rId8"/>
    <p:sldId id="1372" r:id="rId9"/>
    <p:sldId id="1385" r:id="rId10"/>
    <p:sldId id="1309" r:id="rId11"/>
    <p:sldId id="1401" r:id="rId12"/>
    <p:sldId id="1374" r:id="rId13"/>
    <p:sldId id="1329" r:id="rId14"/>
    <p:sldId id="1337" r:id="rId15"/>
    <p:sldId id="1311" r:id="rId16"/>
    <p:sldId id="1314" r:id="rId17"/>
    <p:sldId id="1321" r:id="rId18"/>
    <p:sldId id="1361" r:id="rId19"/>
    <p:sldId id="1386" r:id="rId20"/>
    <p:sldId id="1325" r:id="rId21"/>
    <p:sldId id="1326" r:id="rId22"/>
    <p:sldId id="1383" r:id="rId23"/>
    <p:sldId id="1327" r:id="rId24"/>
    <p:sldId id="1351" r:id="rId25"/>
    <p:sldId id="1353" r:id="rId26"/>
    <p:sldId id="1269" r:id="rId27"/>
    <p:sldId id="1394" r:id="rId28"/>
    <p:sldId id="1395" r:id="rId29"/>
    <p:sldId id="1396" r:id="rId30"/>
    <p:sldId id="1397" r:id="rId31"/>
    <p:sldId id="1291" r:id="rId32"/>
    <p:sldId id="1389" r:id="rId33"/>
    <p:sldId id="1390" r:id="rId34"/>
    <p:sldId id="1377" r:id="rId35"/>
    <p:sldId id="1299" r:id="rId36"/>
    <p:sldId id="1367" r:id="rId37"/>
    <p:sldId id="1398" r:id="rId38"/>
    <p:sldId id="1392" r:id="rId39"/>
    <p:sldId id="1393" r:id="rId40"/>
  </p:sldIdLst>
  <p:sldSz cx="10287000" cy="6858000" type="35mm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CC"/>
    <a:srgbClr val="FFFF00"/>
    <a:srgbClr val="C00000"/>
    <a:srgbClr val="FFFFFF"/>
    <a:srgbClr val="33CCF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747" autoAdjust="0"/>
  </p:normalViewPr>
  <p:slideViewPr>
    <p:cSldViewPr>
      <p:cViewPr>
        <p:scale>
          <a:sx n="50" d="100"/>
          <a:sy n="50" d="100"/>
        </p:scale>
        <p:origin x="876" y="596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48" y="-102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D3DDA-4F85-4520-9A8C-AF70F7A7E8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1792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D93A1-6578-4B8C-8CEE-BFE0A09C090C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593725" y="739775"/>
            <a:ext cx="55483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1FAFA-0ADD-4189-BE25-F78A9EE66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50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15374" y="9371285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b"/>
          <a:lstStyle/>
          <a:p>
            <a:pPr algn="r"/>
            <a:fld id="{FF785C00-02F5-47BA-80A6-559F992BE1D1}" type="slidenum">
              <a:rPr lang="en-US" altLang="ja-JP" sz="1200"/>
              <a:pPr algn="r"/>
              <a:t>1</a:t>
            </a:fld>
            <a:endParaRPr lang="en-US" altLang="ja-JP" sz="1200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3317716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2058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806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4560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5016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9301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6023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19708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88034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FAFA-0ADD-4189-BE25-F78A9EE66921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4581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402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FAFA-0ADD-4189-BE25-F78A9EE6692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795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297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824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FAFA-0ADD-4189-BE25-F78A9EE6692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386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15374" y="9371285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b"/>
          <a:lstStyle/>
          <a:p>
            <a:pPr algn="r"/>
            <a:fld id="{FF785C00-02F5-47BA-80A6-559F992BE1D1}" type="slidenum">
              <a:rPr lang="en-US" altLang="ja-JP" sz="1200"/>
              <a:pPr algn="r"/>
              <a:t>9</a:t>
            </a:fld>
            <a:endParaRPr lang="en-US" altLang="ja-JP" sz="1200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180994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7382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5200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FAFA-0ADD-4189-BE25-F78A9EE6692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46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3286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893BF-92D3-49F3-A53C-D7B5FFA03EB8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313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79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60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859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49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99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78644" y="1600201"/>
            <a:ext cx="512206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872162" y="1600201"/>
            <a:ext cx="512206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01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24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48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78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36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53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1DD72-A3AC-4A43-867D-23619F14ED4F}" type="datetimeFigureOut">
              <a:rPr kumimoji="1" lang="ja-JP" altLang="en-US" smtClean="0"/>
              <a:t>2017/8/21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8B9A5-C80B-48AD-ADBF-11C3F47ED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398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510"/>
            <a:ext cx="10287000" cy="6529102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18964" y="2525423"/>
            <a:ext cx="123133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400" b="1" u="sng" dirty="0" smtClean="0">
                <a:solidFill>
                  <a:srgbClr val="C00000"/>
                </a:solidFill>
                <a:latin typeface="+mj-ea"/>
                <a:ea typeface="+mj-ea"/>
              </a:rPr>
              <a:t>１．</a:t>
            </a:r>
            <a:r>
              <a:rPr lang="ja-JP" altLang="en-US" sz="2400" b="1" u="sng" dirty="0" smtClean="0">
                <a:solidFill>
                  <a:srgbClr val="C00000"/>
                </a:solidFill>
                <a:latin typeface="+mj-ea"/>
                <a:ea typeface="+mj-ea"/>
              </a:rPr>
              <a:t>新コアカリ・分野別認証評価時代の</a:t>
            </a:r>
            <a:endParaRPr lang="en-US" altLang="ja-JP" sz="2400" b="1" u="sng" dirty="0" smtClean="0">
              <a:solidFill>
                <a:srgbClr val="C00000"/>
              </a:solidFill>
              <a:latin typeface="+mj-ea"/>
              <a:ea typeface="+mj-ea"/>
            </a:endParaRPr>
          </a:p>
          <a:p>
            <a:r>
              <a:rPr lang="ja-JP" altLang="en-US" sz="2400" b="1" u="sng" dirty="0">
                <a:solidFill>
                  <a:srgbClr val="C00000"/>
                </a:solidFill>
                <a:latin typeface="+mj-ea"/>
                <a:ea typeface="+mj-ea"/>
              </a:rPr>
              <a:t>　</a:t>
            </a:r>
            <a:r>
              <a:rPr lang="ja-JP" altLang="en-US" sz="2400" b="1" u="sng" dirty="0" smtClean="0">
                <a:solidFill>
                  <a:srgbClr val="C00000"/>
                </a:solidFill>
                <a:latin typeface="+mj-ea"/>
                <a:ea typeface="+mj-ea"/>
              </a:rPr>
              <a:t>　　　　　　　　　　　　　　</a:t>
            </a:r>
            <a:r>
              <a:rPr lang="ja-JP" altLang="ja-JP" sz="2400" b="1" u="sng" dirty="0" smtClean="0">
                <a:solidFill>
                  <a:srgbClr val="C00000"/>
                </a:solidFill>
                <a:latin typeface="+mj-ea"/>
              </a:rPr>
              <a:t>アクティブラーニング</a:t>
            </a:r>
            <a:r>
              <a:rPr lang="ja-JP" altLang="en-US" sz="2400" b="1" u="sng" dirty="0" smtClean="0">
                <a:solidFill>
                  <a:srgbClr val="C00000"/>
                </a:solidFill>
                <a:latin typeface="+mj-ea"/>
              </a:rPr>
              <a:t>に対する意識改革と手法</a:t>
            </a:r>
            <a:r>
              <a:rPr lang="ja-JP" altLang="ja-JP" sz="2400" b="1" u="sng" dirty="0" smtClean="0">
                <a:solidFill>
                  <a:srgbClr val="C00000"/>
                </a:solidFill>
                <a:latin typeface="+mj-ea"/>
              </a:rPr>
              <a:t>一覧</a:t>
            </a:r>
            <a:endParaRPr lang="en-US" altLang="ja-JP" sz="2400" b="1" u="sng" dirty="0" smtClean="0">
              <a:solidFill>
                <a:srgbClr val="C00000"/>
              </a:solidFill>
              <a:latin typeface="+mj-ea"/>
            </a:endParaRPr>
          </a:p>
          <a:p>
            <a:r>
              <a:rPr lang="ja-JP" altLang="en-US" sz="2400" b="1" u="sng" dirty="0">
                <a:solidFill>
                  <a:srgbClr val="C00000"/>
                </a:solidFill>
                <a:latin typeface="+mj-ea"/>
                <a:ea typeface="+mj-ea"/>
              </a:rPr>
              <a:t>　</a:t>
            </a:r>
            <a:r>
              <a:rPr lang="ja-JP" altLang="en-US" sz="2400" b="1" u="sng" dirty="0" smtClean="0">
                <a:solidFill>
                  <a:srgbClr val="C00000"/>
                </a:solidFill>
                <a:latin typeface="+mj-ea"/>
                <a:ea typeface="+mj-ea"/>
              </a:rPr>
              <a:t>　　　　　　</a:t>
            </a:r>
            <a:r>
              <a:rPr lang="en-US" altLang="ja-JP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―</a:t>
            </a:r>
            <a:r>
              <a:rPr lang="ja-JP" altLang="en-US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卒後</a:t>
            </a:r>
            <a:r>
              <a:rPr lang="en-US" altLang="ja-JP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100%</a:t>
            </a:r>
            <a:r>
              <a:rPr lang="ja-JP" altLang="en-US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医師免許取得＝パフォーマンス評価の重要性</a:t>
            </a:r>
            <a:r>
              <a:rPr lang="en-US" altLang="ja-JP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―</a:t>
            </a:r>
          </a:p>
          <a:p>
            <a:endParaRPr lang="en-US" altLang="ja-JP" sz="2400" b="1" dirty="0" smtClean="0">
              <a:latin typeface="+mj-ea"/>
              <a:ea typeface="+mj-ea"/>
            </a:endParaRPr>
          </a:p>
          <a:p>
            <a:r>
              <a:rPr lang="ja-JP" altLang="en-US" sz="2400" b="1" dirty="0" smtClean="0">
                <a:latin typeface="+mj-ea"/>
                <a:ea typeface="+mj-ea"/>
              </a:rPr>
              <a:t>　　　　　　</a:t>
            </a:r>
            <a:r>
              <a:rPr lang="ja-JP" altLang="ja-JP" sz="2400" b="1" dirty="0">
                <a:latin typeface="+mj-ea"/>
                <a:ea typeface="+mj-ea"/>
              </a:rPr>
              <a:t>　　　　　　　　　</a:t>
            </a:r>
            <a:r>
              <a:rPr lang="ja-JP" altLang="en-US" sz="2400" b="1" dirty="0" smtClean="0">
                <a:latin typeface="+mj-ea"/>
                <a:ea typeface="+mj-ea"/>
              </a:rPr>
              <a:t>　　　　　　　　　</a:t>
            </a:r>
            <a:r>
              <a:rPr lang="en-US" altLang="ja-JP" sz="2400" dirty="0">
                <a:latin typeface="+mj-ea"/>
                <a:ea typeface="+mj-ea"/>
              </a:rPr>
              <a:t> </a:t>
            </a:r>
            <a:endParaRPr lang="ja-JP" altLang="ja-JP" sz="2400" dirty="0">
              <a:latin typeface="+mj-ea"/>
              <a:ea typeface="+mj-ea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71492" y="6038018"/>
            <a:ext cx="4716336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ja-JP" altLang="en-US" b="1" dirty="0" smtClean="0"/>
              <a:t>秋田大学大学院　医学教育学講座　</a:t>
            </a:r>
            <a:endParaRPr lang="en-US" altLang="ja-JP" b="1" dirty="0" smtClean="0"/>
          </a:p>
          <a:p>
            <a:r>
              <a:rPr lang="ja-JP" altLang="en-US" b="1" dirty="0" smtClean="0"/>
              <a:t>　　　　　　　　　　　　　　　　　　　　　　長谷川仁志</a:t>
            </a:r>
            <a:endParaRPr lang="en-US" altLang="ja-JP" b="1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22291" y="543302"/>
            <a:ext cx="10287000" cy="1812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131814" y="613617"/>
            <a:ext cx="103013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ja-JP" altLang="ja-JP" sz="2800" b="1" kern="0" dirty="0">
                <a:latin typeface="+mj-ea"/>
                <a:ea typeface="+mj-ea"/>
                <a:cs typeface="ＭＳ ゴシック" panose="020B0609070205080204" pitchFamily="49" charset="-128"/>
              </a:rPr>
              <a:t>アクティブラーニング充実のための症例ベースの統合展開　</a:t>
            </a:r>
            <a:endParaRPr lang="en-US" altLang="ja-JP" sz="2800" b="1" kern="0" dirty="0">
              <a:latin typeface="+mj-ea"/>
              <a:ea typeface="+mj-ea"/>
              <a:cs typeface="ＭＳ ゴシック" panose="020B0609070205080204" pitchFamily="49" charset="-128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ja-JP" altLang="en-US" sz="2800" b="1" kern="0" dirty="0">
                <a:latin typeface="+mj-ea"/>
                <a:ea typeface="+mj-ea"/>
                <a:cs typeface="ＭＳ ゴシック" panose="020B0609070205080204" pitchFamily="49" charset="-128"/>
              </a:rPr>
              <a:t>　　　　</a:t>
            </a:r>
            <a:r>
              <a:rPr lang="ja-JP" altLang="ja-JP" sz="28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―</a:t>
            </a:r>
            <a:r>
              <a:rPr lang="en-US" altLang="ja-JP" sz="2800" b="1" kern="0" dirty="0">
                <a:latin typeface="+mj-ea"/>
                <a:ea typeface="+mj-ea"/>
                <a:cs typeface="ＭＳ ゴシック" panose="020B0609070205080204" pitchFamily="49" charset="-128"/>
              </a:rPr>
              <a:t>1</a:t>
            </a:r>
            <a:r>
              <a:rPr lang="ja-JP" altLang="ja-JP" sz="2800" b="1" kern="0" dirty="0">
                <a:latin typeface="+mj-ea"/>
                <a:ea typeface="+mj-ea"/>
                <a:cs typeface="ＭＳ ゴシック" panose="020B0609070205080204" pitchFamily="49" charset="-128"/>
              </a:rPr>
              <a:t>年生の入学直後からシームレスにつなぐ工夫―</a:t>
            </a:r>
            <a:endParaRPr lang="ja-JP" altLang="ja-JP" sz="2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ja-JP" altLang="en-US" sz="20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　　</a:t>
            </a:r>
            <a:r>
              <a:rPr lang="en-US" altLang="ja-JP" sz="20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Case </a:t>
            </a:r>
            <a:r>
              <a:rPr lang="en-US" altLang="ja-JP" sz="2000" b="1" kern="0" dirty="0">
                <a:latin typeface="+mj-ea"/>
                <a:ea typeface="+mj-ea"/>
                <a:cs typeface="ＭＳ ゴシック" panose="020B0609070205080204" pitchFamily="49" charset="-128"/>
              </a:rPr>
              <a:t>and symptom-based integrated education for active learning enhancement; </a:t>
            </a:r>
            <a:endParaRPr lang="en-US" altLang="ja-JP" sz="2000" b="1" kern="0" dirty="0" smtClean="0">
              <a:latin typeface="+mj-ea"/>
              <a:ea typeface="+mj-ea"/>
              <a:cs typeface="ＭＳ ゴシック" panose="020B0609070205080204" pitchFamily="49" charset="-128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ja-JP" altLang="en-US" sz="2000" b="1" kern="0" dirty="0">
                <a:latin typeface="+mj-ea"/>
                <a:ea typeface="+mj-ea"/>
                <a:cs typeface="ＭＳ ゴシック" panose="020B0609070205080204" pitchFamily="49" charset="-128"/>
              </a:rPr>
              <a:t>　</a:t>
            </a:r>
            <a:r>
              <a:rPr lang="ja-JP" altLang="en-US" sz="20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　　　　　　　　　　　　　　　　　　　　</a:t>
            </a:r>
            <a:r>
              <a:rPr lang="en-US" altLang="ja-JP" sz="20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A </a:t>
            </a:r>
            <a:r>
              <a:rPr lang="en-US" altLang="ja-JP" sz="2000" b="1" kern="0" dirty="0">
                <a:latin typeface="+mj-ea"/>
                <a:ea typeface="+mj-ea"/>
                <a:cs typeface="ＭＳ ゴシック" panose="020B0609070205080204" pitchFamily="49" charset="-128"/>
              </a:rPr>
              <a:t>trial to join together from a first grader seamlessly</a:t>
            </a:r>
            <a:endParaRPr lang="ja-JP" altLang="ja-JP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5020" y="35010"/>
            <a:ext cx="9709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　　　　　　第</a:t>
            </a:r>
            <a:r>
              <a:rPr lang="en-US" altLang="ja-JP" sz="1600" b="1" dirty="0" smtClean="0"/>
              <a:t>49</a:t>
            </a:r>
            <a:r>
              <a:rPr lang="ja-JP" altLang="en-US" sz="1600" b="1" dirty="0" smtClean="0"/>
              <a:t>回　日本医学教育学会　シンポジム１　　卒前教育委員会　企画　　　　　　</a:t>
            </a:r>
            <a:r>
              <a:rPr lang="en-US" altLang="ja-JP" sz="1600" b="1" dirty="0" smtClean="0"/>
              <a:t>2017.8.18.</a:t>
            </a:r>
            <a:r>
              <a:rPr lang="ja-JP" altLang="en-US" sz="1600" b="1" dirty="0" smtClean="0"/>
              <a:t>　　札幌</a:t>
            </a:r>
            <a:endParaRPr kumimoji="1" lang="ja-JP" altLang="en-US" sz="1600" dirty="0"/>
          </a:p>
        </p:txBody>
      </p:sp>
      <p:sp>
        <p:nvSpPr>
          <p:cNvPr id="3" name="正方形/長方形 2"/>
          <p:cNvSpPr/>
          <p:nvPr/>
        </p:nvSpPr>
        <p:spPr>
          <a:xfrm>
            <a:off x="329053" y="3973624"/>
            <a:ext cx="99802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+mj-ea"/>
              </a:rPr>
              <a:t>２</a:t>
            </a:r>
            <a:r>
              <a:rPr lang="ja-JP" altLang="ja-JP" sz="2400" b="1" dirty="0" smtClean="0">
                <a:latin typeface="+mj-ea"/>
              </a:rPr>
              <a:t>．</a:t>
            </a:r>
            <a:r>
              <a:rPr lang="ja-JP" altLang="en-US" sz="2400" b="1" dirty="0" smtClean="0">
                <a:latin typeface="+mj-ea"/>
              </a:rPr>
              <a:t>効率的</a:t>
            </a:r>
            <a:r>
              <a:rPr lang="ja-JP" altLang="en-US" sz="2400" b="1" dirty="0">
                <a:latin typeface="+mj-ea"/>
              </a:rPr>
              <a:t>・効果的に各種アクティブラーニングを充実するため</a:t>
            </a:r>
            <a:r>
              <a:rPr lang="ja-JP" altLang="en-US" sz="2400" b="1" dirty="0" smtClean="0">
                <a:latin typeface="+mj-ea"/>
              </a:rPr>
              <a:t>のヒント</a:t>
            </a:r>
            <a:r>
              <a:rPr lang="ja-JP" altLang="en-US" sz="2000" b="1" dirty="0">
                <a:latin typeface="+mj-ea"/>
              </a:rPr>
              <a:t>　　　　</a:t>
            </a:r>
            <a:r>
              <a:rPr lang="ja-JP" altLang="en-US" sz="2000" b="1" dirty="0" smtClean="0">
                <a:latin typeface="+mj-ea"/>
              </a:rPr>
              <a:t>　　　　</a:t>
            </a:r>
            <a:r>
              <a:rPr lang="ja-JP" altLang="en-US" sz="2000" b="1" dirty="0">
                <a:latin typeface="+mj-ea"/>
              </a:rPr>
              <a:t>　</a:t>
            </a:r>
            <a:r>
              <a:rPr lang="ja-JP" altLang="en-US" sz="2000" b="1" dirty="0" smtClean="0">
                <a:latin typeface="+mj-ea"/>
              </a:rPr>
              <a:t>　　</a:t>
            </a:r>
            <a:endParaRPr lang="en-US" altLang="ja-JP" sz="2000" b="1" dirty="0" smtClean="0">
              <a:latin typeface="+mj-ea"/>
            </a:endParaRPr>
          </a:p>
          <a:p>
            <a:r>
              <a:rPr lang="ja-JP" altLang="en-US" sz="2000" b="1" dirty="0">
                <a:latin typeface="+mj-ea"/>
              </a:rPr>
              <a:t>　</a:t>
            </a:r>
            <a:r>
              <a:rPr lang="ja-JP" altLang="en-US" sz="2000" b="1" dirty="0" smtClean="0">
                <a:latin typeface="+mj-ea"/>
              </a:rPr>
              <a:t>　　</a:t>
            </a:r>
            <a:r>
              <a:rPr lang="en-US" altLang="ja-JP" b="1" dirty="0" smtClean="0">
                <a:latin typeface="+mj-ea"/>
              </a:rPr>
              <a:t>―</a:t>
            </a:r>
            <a:r>
              <a:rPr lang="ja-JP" altLang="en-US" b="1" dirty="0">
                <a:latin typeface="+mj-ea"/>
              </a:rPr>
              <a:t>知識・技術・態度の目標と評価を意識させ、手法を工夫して進める：</a:t>
            </a:r>
            <a:endParaRPr lang="en-US" altLang="ja-JP" b="1" dirty="0">
              <a:latin typeface="+mj-ea"/>
            </a:endParaRPr>
          </a:p>
          <a:p>
            <a:r>
              <a:rPr lang="ja-JP" altLang="en-US" b="1" dirty="0">
                <a:latin typeface="+mj-ea"/>
              </a:rPr>
              <a:t>　　　　　　　　　　</a:t>
            </a:r>
            <a:r>
              <a:rPr lang="ja-JP" altLang="en-US" b="1" dirty="0" smtClean="0">
                <a:latin typeface="+mj-ea"/>
              </a:rPr>
              <a:t>　　　　　　　入学</a:t>
            </a:r>
            <a:r>
              <a:rPr lang="ja-JP" altLang="en-US" b="1" dirty="0">
                <a:latin typeface="+mj-ea"/>
              </a:rPr>
              <a:t>直後</a:t>
            </a:r>
            <a:r>
              <a:rPr lang="ja-JP" altLang="ja-JP" b="1" dirty="0">
                <a:latin typeface="+mj-ea"/>
              </a:rPr>
              <a:t>からシームレス</a:t>
            </a:r>
            <a:r>
              <a:rPr lang="ja-JP" altLang="en-US" b="1" dirty="0">
                <a:latin typeface="+mj-ea"/>
              </a:rPr>
              <a:t>に！　全員を</a:t>
            </a:r>
            <a:r>
              <a:rPr lang="ja-JP" altLang="ja-JP" b="1" dirty="0">
                <a:latin typeface="+mj-ea"/>
              </a:rPr>
              <a:t>アクティブ</a:t>
            </a:r>
            <a:r>
              <a:rPr lang="ja-JP" altLang="en-US" b="1" dirty="0">
                <a:latin typeface="+mj-ea"/>
              </a:rPr>
              <a:t>ラーナーに！</a:t>
            </a:r>
            <a:r>
              <a:rPr lang="ja-JP" altLang="en-US" b="1" dirty="0" err="1">
                <a:latin typeface="+mj-ea"/>
              </a:rPr>
              <a:t>ー</a:t>
            </a:r>
            <a:r>
              <a:rPr lang="en-US" altLang="ja-JP" b="1" dirty="0">
                <a:latin typeface="+mj-ea"/>
              </a:rPr>
              <a:t> </a:t>
            </a:r>
            <a:r>
              <a:rPr lang="ja-JP" altLang="en-US" b="1" dirty="0">
                <a:latin typeface="+mj-ea"/>
              </a:rPr>
              <a:t>　</a:t>
            </a:r>
            <a:r>
              <a:rPr lang="ja-JP" altLang="en-US" sz="2000" b="1" dirty="0">
                <a:latin typeface="+mj-ea"/>
              </a:rPr>
              <a:t>　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652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333999" y="-10608"/>
            <a:ext cx="495300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800" b="1" dirty="0">
                <a:latin typeface="+mn-ea"/>
                <a:ea typeface="+mn-ea"/>
              </a:rPr>
              <a:t>卒後</a:t>
            </a:r>
            <a:r>
              <a:rPr lang="ja-JP" altLang="en-US" sz="1800" b="1" dirty="0" smtClean="0">
                <a:latin typeface="+mn-ea"/>
                <a:ea typeface="+mn-ea"/>
              </a:rPr>
              <a:t>教育：</a:t>
            </a:r>
            <a:r>
              <a:rPr lang="en-US" altLang="ja-JP" sz="1800" b="1" dirty="0">
                <a:latin typeface="+mn-ea"/>
                <a:ea typeface="+mn-ea"/>
              </a:rPr>
              <a:t> </a:t>
            </a:r>
            <a:r>
              <a:rPr lang="en-US" altLang="ja-JP" sz="1600" b="1" dirty="0">
                <a:latin typeface="+mn-ea"/>
                <a:ea typeface="+mn-ea"/>
              </a:rPr>
              <a:t>C</a:t>
            </a:r>
            <a:r>
              <a:rPr lang="en-US" altLang="ja-JP" sz="1600" b="1" dirty="0" smtClean="0">
                <a:latin typeface="+mn-ea"/>
                <a:ea typeface="+mn-ea"/>
              </a:rPr>
              <a:t>ontinuing medical</a:t>
            </a:r>
            <a:r>
              <a:rPr lang="ja-JP" altLang="en-US" sz="1600" b="1" dirty="0">
                <a:latin typeface="+mn-ea"/>
                <a:ea typeface="+mn-ea"/>
              </a:rPr>
              <a:t> </a:t>
            </a:r>
            <a:r>
              <a:rPr lang="en-US" altLang="ja-JP" sz="1600" b="1" dirty="0" smtClean="0">
                <a:latin typeface="+mn-ea"/>
                <a:ea typeface="+mn-ea"/>
              </a:rPr>
              <a:t>education</a:t>
            </a:r>
            <a:r>
              <a:rPr lang="ja-JP" altLang="en-US" sz="1600" b="1" dirty="0" smtClean="0">
                <a:latin typeface="+mn-ea"/>
                <a:ea typeface="+mn-ea"/>
              </a:rPr>
              <a:t>　</a:t>
            </a:r>
            <a:r>
              <a:rPr lang="en-US" altLang="ja-JP" sz="1600" b="1" dirty="0" smtClean="0">
                <a:latin typeface="+mn-ea"/>
                <a:ea typeface="+mn-ea"/>
              </a:rPr>
              <a:t>(CME)</a:t>
            </a:r>
            <a:endParaRPr lang="en-US" sz="1600" b="1" dirty="0">
              <a:latin typeface="+mn-ea"/>
              <a:ea typeface="+mn-ea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-13655" y="-10607"/>
            <a:ext cx="5347656" cy="369332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 b="1" dirty="0" smtClean="0">
                <a:latin typeface="+mn-ea"/>
                <a:ea typeface="+mn-ea"/>
              </a:rPr>
              <a:t>卒前教育：</a:t>
            </a:r>
            <a:r>
              <a:rPr lang="en-US" altLang="ja-JP" sz="1800" b="1" dirty="0" smtClean="0">
                <a:latin typeface="+mn-ea"/>
                <a:ea typeface="+mn-ea"/>
              </a:rPr>
              <a:t>Education </a:t>
            </a:r>
            <a:r>
              <a:rPr lang="en-US" altLang="ja-JP" sz="1800" b="1" dirty="0">
                <a:latin typeface="+mn-ea"/>
                <a:ea typeface="+mn-ea"/>
              </a:rPr>
              <a:t>for medical </a:t>
            </a:r>
            <a:r>
              <a:rPr lang="en-US" altLang="ja-JP" sz="1800" b="1" dirty="0" smtClean="0">
                <a:latin typeface="+mn-ea"/>
                <a:ea typeface="+mn-ea"/>
              </a:rPr>
              <a:t>students</a:t>
            </a:r>
            <a:endParaRPr lang="en-US" altLang="ja-JP" sz="1800" b="1" dirty="0">
              <a:latin typeface="+mn-ea"/>
              <a:ea typeface="+mn-ea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998" y="2200331"/>
            <a:ext cx="1030578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　　　　　　　</a:t>
            </a:r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   </a:t>
            </a:r>
            <a:r>
              <a:rPr lang="en-US" altLang="ja-JP" sz="2000" b="1" dirty="0" smtClean="0">
                <a:latin typeface="+mn-ea"/>
              </a:rPr>
              <a:t>OSCE 30 stations / 1y </a:t>
            </a:r>
            <a:r>
              <a:rPr lang="ja-JP" altLang="en-US" sz="2000" b="1" dirty="0" smtClean="0">
                <a:latin typeface="+mn-ea"/>
              </a:rPr>
              <a:t>～</a:t>
            </a:r>
            <a:r>
              <a:rPr lang="en-US" altLang="ja-JP" sz="2000" b="1" dirty="0" smtClean="0">
                <a:latin typeface="+mn-ea"/>
              </a:rPr>
              <a:t>6y </a:t>
            </a:r>
            <a:r>
              <a:rPr lang="ja-JP" altLang="en-US" sz="2000" b="1" dirty="0" smtClean="0">
                <a:latin typeface="+mn-ea"/>
              </a:rPr>
              <a:t>　　　　　　　　　　　　　　　　　　　　　　　　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68" name="AutoShape 15"/>
          <p:cNvSpPr>
            <a:spLocks noChangeArrowheads="1"/>
          </p:cNvSpPr>
          <p:nvPr/>
        </p:nvSpPr>
        <p:spPr bwMode="auto">
          <a:xfrm flipH="1">
            <a:off x="953931" y="460904"/>
            <a:ext cx="6000791" cy="1643066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69" name="AutoShape 16"/>
          <p:cNvSpPr>
            <a:spLocks noChangeArrowheads="1"/>
          </p:cNvSpPr>
          <p:nvPr/>
        </p:nvSpPr>
        <p:spPr bwMode="auto">
          <a:xfrm flipH="1">
            <a:off x="563436" y="889532"/>
            <a:ext cx="6391288" cy="1214438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77" name="AutoShape 17"/>
          <p:cNvSpPr>
            <a:spLocks noChangeArrowheads="1"/>
          </p:cNvSpPr>
          <p:nvPr/>
        </p:nvSpPr>
        <p:spPr bwMode="auto">
          <a:xfrm flipH="1">
            <a:off x="715835" y="1318160"/>
            <a:ext cx="6238887" cy="78581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94" name="AutoShape 18"/>
          <p:cNvSpPr>
            <a:spLocks noChangeArrowheads="1"/>
          </p:cNvSpPr>
          <p:nvPr/>
        </p:nvSpPr>
        <p:spPr bwMode="auto">
          <a:xfrm flipH="1">
            <a:off x="411036" y="1827750"/>
            <a:ext cx="6543688" cy="27622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101" name="下矢印 100"/>
          <p:cNvSpPr/>
          <p:nvPr/>
        </p:nvSpPr>
        <p:spPr>
          <a:xfrm rot="10800000">
            <a:off x="1584710" y="1827748"/>
            <a:ext cx="279837" cy="288383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下矢印 101"/>
          <p:cNvSpPr/>
          <p:nvPr/>
        </p:nvSpPr>
        <p:spPr>
          <a:xfrm rot="10800000">
            <a:off x="4988109" y="920920"/>
            <a:ext cx="366692" cy="1205085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下矢印 102"/>
          <p:cNvSpPr/>
          <p:nvPr/>
        </p:nvSpPr>
        <p:spPr>
          <a:xfrm rot="10800000">
            <a:off x="2275740" y="1697377"/>
            <a:ext cx="279837" cy="422818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下矢印 103"/>
          <p:cNvSpPr/>
          <p:nvPr/>
        </p:nvSpPr>
        <p:spPr>
          <a:xfrm rot="10800000">
            <a:off x="3469034" y="1318160"/>
            <a:ext cx="265310" cy="830726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Text Box 31"/>
          <p:cNvSpPr txBox="1">
            <a:spLocks noChangeArrowheads="1"/>
          </p:cNvSpPr>
          <p:nvPr/>
        </p:nvSpPr>
        <p:spPr bwMode="auto">
          <a:xfrm>
            <a:off x="140266" y="327946"/>
            <a:ext cx="6332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   </a:t>
            </a:r>
            <a:r>
              <a:rPr lang="en-US" altLang="ja-JP" sz="1800" b="1" dirty="0" smtClean="0">
                <a:latin typeface="+mn-ea"/>
                <a:ea typeface="+mn-ea"/>
              </a:rPr>
              <a:t>2y</a:t>
            </a:r>
            <a:r>
              <a:rPr lang="ja-JP" altLang="en-US" sz="1800" b="1" dirty="0" smtClean="0">
                <a:latin typeface="+mn-ea"/>
                <a:ea typeface="+mn-ea"/>
              </a:rPr>
              <a:t>　　 　   ３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  　４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５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６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</a:rPr>
              <a:t>resident</a:t>
            </a:r>
            <a:endParaRPr lang="en-US" sz="1800" b="1" dirty="0">
              <a:latin typeface="+mn-ea"/>
              <a:ea typeface="+mn-ea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5333999" y="-10608"/>
            <a:ext cx="20802" cy="2159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354801" y="2148886"/>
            <a:ext cx="4946986" cy="251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6968943" y="1815850"/>
            <a:ext cx="3332843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教科書・文献的知識、各種情報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968943" y="1183330"/>
            <a:ext cx="3332845" cy="584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医療行動科学</a:t>
            </a:r>
            <a:r>
              <a:rPr lang="en-US" altLang="ja-JP" sz="1600" b="1" dirty="0" smtClean="0">
                <a:latin typeface="+mn-ea"/>
                <a:ea typeface="+mn-ea"/>
              </a:rPr>
              <a:t>: </a:t>
            </a:r>
            <a:r>
              <a:rPr lang="ja-JP" altLang="en-US" sz="1600" b="1" dirty="0" smtClean="0">
                <a:latin typeface="+mn-ea"/>
              </a:rPr>
              <a:t>医療コミュニケーション　</a:t>
            </a:r>
            <a:r>
              <a:rPr lang="ja-JP" altLang="en-US" sz="1600" b="1" dirty="0">
                <a:latin typeface="+mn-ea"/>
              </a:rPr>
              <a:t>、</a:t>
            </a:r>
            <a:r>
              <a:rPr lang="ja-JP" altLang="en-US" sz="1600" b="1" dirty="0" smtClean="0">
                <a:latin typeface="+mn-ea"/>
              </a:rPr>
              <a:t>プロフェッショナリズム</a:t>
            </a:r>
            <a:endParaRPr lang="en-US" altLang="ja-JP" sz="1600" b="1" dirty="0">
              <a:latin typeface="+mn-ea"/>
            </a:endParaRPr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6968943" y="751642"/>
            <a:ext cx="3347065" cy="33855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 smtClean="0">
                <a:latin typeface="+mn-ea"/>
                <a:ea typeface="+mn-ea"/>
              </a:rPr>
              <a:t>Self directed learning / </a:t>
            </a:r>
            <a:r>
              <a:rPr lang="ja-JP" altLang="en-US" sz="1600" b="1" dirty="0" smtClean="0">
                <a:latin typeface="+mn-ea"/>
                <a:ea typeface="+mn-ea"/>
              </a:rPr>
              <a:t>臨床推論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6954722" y="366312"/>
            <a:ext cx="3347066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実践レベル総合的診療能力・教育力</a:t>
            </a:r>
            <a:endParaRPr lang="ja-JP" altLang="en-US" sz="1600" b="1" dirty="0">
              <a:latin typeface="+mn-ea"/>
            </a:endParaRPr>
          </a:p>
        </p:txBody>
      </p:sp>
      <p:cxnSp>
        <p:nvCxnSpPr>
          <p:cNvPr id="85" name="直線コネクタ 84"/>
          <p:cNvCxnSpPr/>
          <p:nvPr/>
        </p:nvCxnSpPr>
        <p:spPr>
          <a:xfrm>
            <a:off x="7114297" y="2632186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7024122" y="2637469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/>
          <p:cNvSpPr/>
          <p:nvPr/>
        </p:nvSpPr>
        <p:spPr>
          <a:xfrm>
            <a:off x="-11403" y="2600441"/>
            <a:ext cx="1028122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latin typeface="+mn-ea"/>
              </a:rPr>
              <a:t>　    </a:t>
            </a:r>
            <a:r>
              <a:rPr lang="ja-JP" altLang="en-US" b="1" dirty="0" smtClean="0">
                <a:latin typeface="+mn-ea"/>
              </a:rPr>
              <a:t>各種</a:t>
            </a:r>
            <a:r>
              <a:rPr lang="en-US" altLang="ja-JP" b="1" dirty="0" smtClean="0">
                <a:latin typeface="+mn-ea"/>
              </a:rPr>
              <a:t> </a:t>
            </a:r>
            <a:r>
              <a:rPr lang="en-US" altLang="ja-JP" b="1" dirty="0">
                <a:latin typeface="+mn-ea"/>
              </a:rPr>
              <a:t>e-</a:t>
            </a:r>
            <a:r>
              <a:rPr lang="ja-JP" altLang="en-US" b="1" dirty="0">
                <a:latin typeface="+mn-ea"/>
              </a:rPr>
              <a:t>ラーニング</a:t>
            </a:r>
            <a:r>
              <a:rPr lang="en-US" altLang="ja-JP" b="1" dirty="0" smtClean="0">
                <a:latin typeface="+mn-ea"/>
              </a:rPr>
              <a:t>/</a:t>
            </a:r>
            <a:r>
              <a:rPr lang="en-US" altLang="ja-JP" sz="1600" dirty="0"/>
              <a:t> </a:t>
            </a:r>
            <a:r>
              <a:rPr lang="en-US" altLang="ja-JP" b="1" dirty="0" smtClean="0">
                <a:latin typeface="+mj-ea"/>
                <a:ea typeface="+mj-ea"/>
              </a:rPr>
              <a:t>modified</a:t>
            </a:r>
            <a:r>
              <a:rPr lang="ja-JP" altLang="en-US" b="1" dirty="0" smtClean="0">
                <a:latin typeface="+mj-ea"/>
                <a:ea typeface="+mj-ea"/>
              </a:rPr>
              <a:t> </a:t>
            </a:r>
            <a:r>
              <a:rPr lang="ja-JP" altLang="en-US" b="1" dirty="0" smtClean="0">
                <a:latin typeface="+mn-ea"/>
              </a:rPr>
              <a:t>ＰＢＬ</a:t>
            </a:r>
            <a:r>
              <a:rPr lang="ja-JP" altLang="en-US" b="1" dirty="0">
                <a:latin typeface="+mn-ea"/>
              </a:rPr>
              <a:t>・ＴＢＬ／</a:t>
            </a:r>
            <a:r>
              <a:rPr lang="en-US" altLang="ja-JP" b="1" dirty="0">
                <a:latin typeface="+mn-ea"/>
              </a:rPr>
              <a:t>Role-playing</a:t>
            </a:r>
            <a:r>
              <a:rPr lang="ja-JP" altLang="en-US" b="1" dirty="0">
                <a:latin typeface="+mn-ea"/>
              </a:rPr>
              <a:t>／</a:t>
            </a:r>
            <a:r>
              <a:rPr lang="en-US" altLang="ja-JP" b="1" dirty="0">
                <a:latin typeface="+mn-ea"/>
              </a:rPr>
              <a:t>Simulation </a:t>
            </a:r>
            <a:r>
              <a:rPr lang="ja-JP" altLang="en-US" b="1" dirty="0">
                <a:latin typeface="+mn-ea"/>
              </a:rPr>
              <a:t>＋ </a:t>
            </a:r>
            <a:r>
              <a:rPr lang="en-US" altLang="ja-JP" b="1" dirty="0">
                <a:latin typeface="+mn-ea"/>
              </a:rPr>
              <a:t>Performance </a:t>
            </a:r>
            <a:r>
              <a:rPr lang="en-US" altLang="ja-JP" b="1" dirty="0" smtClean="0">
                <a:latin typeface="+mn-ea"/>
              </a:rPr>
              <a:t>assessment</a:t>
            </a:r>
            <a:endParaRPr lang="ja-JP" altLang="en-US" dirty="0"/>
          </a:p>
        </p:txBody>
      </p:sp>
      <p:sp>
        <p:nvSpPr>
          <p:cNvPr id="91" name="角丸四角形 90"/>
          <p:cNvSpPr/>
          <p:nvPr/>
        </p:nvSpPr>
        <p:spPr>
          <a:xfrm>
            <a:off x="6728927" y="3250626"/>
            <a:ext cx="3496000" cy="50598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3" name="角丸四角形 92"/>
          <p:cNvSpPr/>
          <p:nvPr/>
        </p:nvSpPr>
        <p:spPr>
          <a:xfrm>
            <a:off x="6706583" y="3657416"/>
            <a:ext cx="1661925" cy="6922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0" name="角丸四角形 99"/>
          <p:cNvSpPr/>
          <p:nvPr/>
        </p:nvSpPr>
        <p:spPr>
          <a:xfrm>
            <a:off x="6730102" y="5366392"/>
            <a:ext cx="1799965" cy="406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3" name="角丸四角形 122"/>
          <p:cNvSpPr/>
          <p:nvPr/>
        </p:nvSpPr>
        <p:spPr>
          <a:xfrm>
            <a:off x="-18137" y="4973736"/>
            <a:ext cx="2395210" cy="53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5" name="角丸四角形 124"/>
          <p:cNvSpPr/>
          <p:nvPr/>
        </p:nvSpPr>
        <p:spPr>
          <a:xfrm>
            <a:off x="0" y="3250627"/>
            <a:ext cx="2401231" cy="9081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7" name="角丸四角形 126"/>
          <p:cNvSpPr/>
          <p:nvPr/>
        </p:nvSpPr>
        <p:spPr>
          <a:xfrm>
            <a:off x="5173677" y="3242103"/>
            <a:ext cx="1442315" cy="9166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8" name="角丸四角形 127"/>
          <p:cNvSpPr/>
          <p:nvPr/>
        </p:nvSpPr>
        <p:spPr>
          <a:xfrm>
            <a:off x="6682846" y="4486304"/>
            <a:ext cx="1915024" cy="8541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9" name="角丸四角形 128"/>
          <p:cNvSpPr/>
          <p:nvPr/>
        </p:nvSpPr>
        <p:spPr>
          <a:xfrm>
            <a:off x="5170894" y="4991855"/>
            <a:ext cx="1346430" cy="11558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0" name="角丸四角形 129"/>
          <p:cNvSpPr/>
          <p:nvPr/>
        </p:nvSpPr>
        <p:spPr>
          <a:xfrm>
            <a:off x="5191969" y="4158749"/>
            <a:ext cx="1421240" cy="381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1" name="角丸四角形 130"/>
          <p:cNvSpPr/>
          <p:nvPr/>
        </p:nvSpPr>
        <p:spPr>
          <a:xfrm>
            <a:off x="3395313" y="3714142"/>
            <a:ext cx="1528078" cy="507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2" name="角丸四角形 131"/>
          <p:cNvSpPr/>
          <p:nvPr/>
        </p:nvSpPr>
        <p:spPr>
          <a:xfrm>
            <a:off x="2430542" y="4483288"/>
            <a:ext cx="875815" cy="71642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4" name="角丸四角形 133"/>
          <p:cNvSpPr/>
          <p:nvPr/>
        </p:nvSpPr>
        <p:spPr>
          <a:xfrm>
            <a:off x="5170894" y="6235866"/>
            <a:ext cx="1442315" cy="5205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5" name="角丸四角形 134"/>
          <p:cNvSpPr/>
          <p:nvPr/>
        </p:nvSpPr>
        <p:spPr>
          <a:xfrm>
            <a:off x="-1317" y="4077557"/>
            <a:ext cx="2416976" cy="9123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6" name="角丸四角形 135"/>
          <p:cNvSpPr/>
          <p:nvPr/>
        </p:nvSpPr>
        <p:spPr>
          <a:xfrm>
            <a:off x="8564885" y="3908176"/>
            <a:ext cx="1698008" cy="1501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7" name="角丸四角形 136"/>
          <p:cNvSpPr/>
          <p:nvPr/>
        </p:nvSpPr>
        <p:spPr>
          <a:xfrm>
            <a:off x="8788837" y="6147699"/>
            <a:ext cx="1436090" cy="69690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8" name="角丸四角形 137"/>
          <p:cNvSpPr/>
          <p:nvPr/>
        </p:nvSpPr>
        <p:spPr>
          <a:xfrm>
            <a:off x="3482321" y="5097828"/>
            <a:ext cx="1539229" cy="45005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9" name="Text Box 10"/>
          <p:cNvSpPr txBox="1">
            <a:spLocks noChangeArrowheads="1"/>
          </p:cNvSpPr>
          <p:nvPr/>
        </p:nvSpPr>
        <p:spPr bwMode="auto">
          <a:xfrm>
            <a:off x="5121529" y="2975919"/>
            <a:ext cx="246773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4y</a:t>
            </a:r>
            <a:r>
              <a:rPr lang="ja-JP" altLang="en-US" sz="1800" b="1" dirty="0" smtClean="0">
                <a:latin typeface="+mn-ea"/>
                <a:ea typeface="+mn-ea"/>
              </a:rPr>
              <a:t>前期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神経内科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ロールプレイ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12min </a:t>
            </a:r>
            <a:r>
              <a:rPr lang="ja-JP" altLang="en-US" sz="1400" b="1" dirty="0" smtClean="0">
                <a:latin typeface="+mn-ea"/>
                <a:ea typeface="+mn-ea"/>
              </a:rPr>
              <a:t>ｘ １）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臨床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advanced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医療安全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全科ロールプ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レイ　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例とパフ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ォーマンス評価</a:t>
            </a:r>
          </a:p>
          <a:p>
            <a:r>
              <a:rPr lang="en-US" altLang="ja-JP" sz="1400" b="1" dirty="0" smtClean="0">
                <a:latin typeface="+mn-ea"/>
                <a:ea typeface="+mn-ea"/>
              </a:rPr>
              <a:t> (12 min</a:t>
            </a:r>
            <a:r>
              <a:rPr lang="ja-JP" altLang="en-US" sz="1400" b="1" dirty="0" smtClean="0">
                <a:latin typeface="+mn-ea"/>
                <a:ea typeface="+mn-ea"/>
              </a:rPr>
              <a:t>ｘ３</a:t>
            </a:r>
            <a:r>
              <a:rPr lang="en-US" altLang="ja-JP" sz="1400" b="1" dirty="0" smtClean="0">
                <a:latin typeface="+mn-ea"/>
                <a:ea typeface="+mn-ea"/>
              </a:rPr>
              <a:t>)</a:t>
            </a:r>
            <a:endParaRPr lang="ja-JP" altLang="en-US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共用試験ＣＢＴ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OSCE 8 stations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</p:txBody>
      </p:sp>
      <p:sp>
        <p:nvSpPr>
          <p:cNvPr id="140" name="Text Box 9"/>
          <p:cNvSpPr txBox="1">
            <a:spLocks noChangeArrowheads="1"/>
          </p:cNvSpPr>
          <p:nvPr/>
        </p:nvSpPr>
        <p:spPr bwMode="auto">
          <a:xfrm>
            <a:off x="3433563" y="2978099"/>
            <a:ext cx="18837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800" b="1" dirty="0" smtClean="0">
                <a:latin typeface="+mn-ea"/>
                <a:ea typeface="+mn-ea"/>
              </a:rPr>
              <a:t>～</a:t>
            </a:r>
            <a:r>
              <a:rPr lang="en-US" altLang="ja-JP" sz="1800" b="1" dirty="0" smtClean="0">
                <a:latin typeface="+mn-ea"/>
                <a:ea typeface="+mn-ea"/>
              </a:rPr>
              <a:t>3y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社会医学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地域包括</a:t>
            </a:r>
            <a:r>
              <a:rPr lang="ja-JP" altLang="en-US" sz="1400" b="1" dirty="0" smtClean="0">
                <a:latin typeface="+mn-ea"/>
              </a:rPr>
              <a:t>ケア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研究</a:t>
            </a:r>
            <a:r>
              <a:rPr lang="ja-JP" altLang="en-US" sz="1400" b="1" dirty="0">
                <a:latin typeface="+mn-ea"/>
              </a:rPr>
              <a:t>配属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 2</a:t>
            </a:r>
          </a:p>
          <a:p>
            <a:endParaRPr lang="ja-JP" altLang="en-US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症状から診る鑑別</a:t>
            </a:r>
            <a:r>
              <a:rPr lang="ja-JP" altLang="en-US" sz="1400" b="1" dirty="0" smtClean="0">
                <a:latin typeface="+mn-ea"/>
              </a:rPr>
              <a:t>疾患・医療面接２</a:t>
            </a:r>
            <a:endParaRPr lang="en-US" altLang="ja-JP" sz="1400" b="1" dirty="0">
              <a:latin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早期臨床実習　</a:t>
            </a:r>
            <a:r>
              <a:rPr lang="en-US" altLang="ja-JP" sz="1400" b="1" dirty="0" smtClean="0">
                <a:latin typeface="+mn-ea"/>
                <a:ea typeface="+mn-ea"/>
              </a:rPr>
              <a:t>2</a:t>
            </a: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臨床医学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1" name="Text Box 16"/>
          <p:cNvSpPr txBox="1">
            <a:spLocks noChangeArrowheads="1"/>
          </p:cNvSpPr>
          <p:nvPr/>
        </p:nvSpPr>
        <p:spPr bwMode="auto">
          <a:xfrm>
            <a:off x="8536039" y="2960227"/>
            <a:ext cx="19568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6y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Advanced OSCE</a:t>
            </a: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     16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ステーション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15min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3, 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5min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13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　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Total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110min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＜県内指導医と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アウトカム共有＞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　</a:t>
            </a:r>
            <a:r>
              <a:rPr lang="ja-JP" altLang="en-US" sz="1400" b="1" dirty="0" smtClean="0">
                <a:latin typeface="+mn-ea"/>
              </a:rPr>
              <a:t>　　　　</a:t>
            </a:r>
            <a:r>
              <a:rPr lang="ja-JP" altLang="en-US" sz="1400" b="1" dirty="0" smtClean="0">
                <a:latin typeface="+mn-ea"/>
                <a:ea typeface="+mn-ea"/>
              </a:rPr>
              <a:t>卒業試験　　　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　　　　　国家</a:t>
            </a:r>
            <a:r>
              <a:rPr lang="ja-JP" altLang="en-US" sz="1400" b="1" dirty="0">
                <a:latin typeface="+mn-ea"/>
                <a:ea typeface="+mn-ea"/>
              </a:rPr>
              <a:t>試験</a:t>
            </a:r>
            <a:endParaRPr lang="en-US" altLang="ja-JP" sz="1400" b="1" dirty="0">
              <a:latin typeface="+mn-ea"/>
              <a:ea typeface="+mn-ea"/>
            </a:endParaRPr>
          </a:p>
        </p:txBody>
      </p:sp>
      <p:cxnSp>
        <p:nvCxnSpPr>
          <p:cNvPr id="143" name="直線コネクタ 142"/>
          <p:cNvCxnSpPr/>
          <p:nvPr/>
        </p:nvCxnSpPr>
        <p:spPr>
          <a:xfrm flipH="1">
            <a:off x="-7996" y="3713191"/>
            <a:ext cx="7996" cy="2788589"/>
          </a:xfrm>
          <a:prstGeom prst="line">
            <a:avLst/>
          </a:prstGeom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/>
          <p:cNvSpPr txBox="1"/>
          <p:nvPr/>
        </p:nvSpPr>
        <p:spPr>
          <a:xfrm>
            <a:off x="9214081" y="6132448"/>
            <a:ext cx="1728192" cy="738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+mn-ea"/>
                <a:ea typeface="+mn-ea"/>
              </a:rPr>
              <a:t>初期研修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専門医研修</a:t>
            </a:r>
            <a:endParaRPr kumimoji="1"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生涯教育</a:t>
            </a:r>
            <a:endParaRPr kumimoji="1" lang="ja-JP" altLang="en-US" sz="1400" b="1" dirty="0">
              <a:latin typeface="+mn-ea"/>
              <a:ea typeface="+mn-ea"/>
            </a:endParaRPr>
          </a:p>
        </p:txBody>
      </p:sp>
      <p:sp>
        <p:nvSpPr>
          <p:cNvPr id="145" name="角丸四角形 144"/>
          <p:cNvSpPr/>
          <p:nvPr/>
        </p:nvSpPr>
        <p:spPr>
          <a:xfrm>
            <a:off x="-27516" y="5598665"/>
            <a:ext cx="2485282" cy="6372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2441800" y="3005836"/>
            <a:ext cx="95571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+mn-ea"/>
              </a:rPr>
              <a:t>1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en-US" altLang="ja-JP" sz="18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基礎医学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(case </a:t>
            </a:r>
          </a:p>
          <a:p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latin typeface="+mn-ea"/>
                <a:ea typeface="+mn-ea"/>
              </a:rPr>
              <a:t>based)</a:t>
            </a:r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  <a:ea typeface="+mn-ea"/>
              </a:rPr>
              <a:t>基礎</a:t>
            </a:r>
            <a:r>
              <a:rPr lang="ja-JP" altLang="en-US" sz="1400" b="1" dirty="0" smtClean="0">
                <a:latin typeface="+mn-ea"/>
                <a:ea typeface="+mn-ea"/>
              </a:rPr>
              <a:t>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adv.1</a:t>
            </a:r>
            <a:endParaRPr lang="ja-JP" altLang="en-US" sz="1400" b="1" dirty="0" smtClean="0">
              <a:latin typeface="+mn-ea"/>
              <a:ea typeface="+mn-ea"/>
            </a:endParaRPr>
          </a:p>
        </p:txBody>
      </p:sp>
      <p:sp>
        <p:nvSpPr>
          <p:cNvPr id="147" name="Text Box 6"/>
          <p:cNvSpPr txBox="1">
            <a:spLocks noChangeArrowheads="1"/>
          </p:cNvSpPr>
          <p:nvPr/>
        </p:nvSpPr>
        <p:spPr bwMode="auto">
          <a:xfrm>
            <a:off x="-31046" y="2968478"/>
            <a:ext cx="26576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solidFill>
                  <a:srgbClr val="990033"/>
                </a:solidFill>
                <a:latin typeface="+mn-ea"/>
                <a:ea typeface="+mn-ea"/>
              </a:rPr>
              <a:t> </a:t>
            </a:r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400" b="1" dirty="0" smtClean="0">
                <a:latin typeface="+mn-ea"/>
                <a:ea typeface="+mn-ea"/>
              </a:rPr>
              <a:t>　 </a:t>
            </a:r>
            <a:r>
              <a:rPr lang="en-US" altLang="ja-JP" sz="1400" b="1" dirty="0" smtClean="0">
                <a:latin typeface="+mn-ea"/>
                <a:ea typeface="+mn-ea"/>
              </a:rPr>
              <a:t>(every  Tuesday)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医</a:t>
            </a:r>
            <a:r>
              <a:rPr lang="ja-JP" altLang="en-US" sz="1400" b="1" dirty="0" smtClean="0">
                <a:latin typeface="+mn-ea"/>
              </a:rPr>
              <a:t>学科・保健学科合同</a:t>
            </a:r>
            <a:r>
              <a:rPr lang="en-US" altLang="ja-JP" sz="1400" b="1" dirty="0" smtClean="0">
                <a:latin typeface="+mn-ea"/>
              </a:rPr>
              <a:t>PBL/</a:t>
            </a:r>
            <a:r>
              <a:rPr lang="ja-JP" altLang="en-US" sz="1400" b="1" dirty="0" smtClean="0">
                <a:latin typeface="+mn-ea"/>
              </a:rPr>
              <a:t>ＴＢＬ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</a:rPr>
              <a:t>医療</a:t>
            </a:r>
            <a:r>
              <a:rPr lang="ja-JP" altLang="en-US" sz="1400" b="1" dirty="0">
                <a:solidFill>
                  <a:srgbClr val="990033"/>
                </a:solidFill>
              </a:rPr>
              <a:t>行動</a:t>
            </a:r>
            <a:r>
              <a:rPr lang="ja-JP" altLang="en-US" sz="1400" b="1" dirty="0" smtClean="0">
                <a:solidFill>
                  <a:srgbClr val="990033"/>
                </a:solidFill>
              </a:rPr>
              <a:t>科学　</a:t>
            </a:r>
            <a:endParaRPr lang="en-US" altLang="ja-JP" sz="1400" b="1" dirty="0" smtClean="0">
              <a:solidFill>
                <a:srgbClr val="990033"/>
              </a:solidFill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</a:rPr>
              <a:t>医療</a:t>
            </a:r>
            <a:r>
              <a:rPr lang="ja-JP" altLang="en-US" sz="1400" b="1" dirty="0">
                <a:solidFill>
                  <a:srgbClr val="990033"/>
                </a:solidFill>
              </a:rPr>
              <a:t>面接</a:t>
            </a:r>
            <a:r>
              <a:rPr lang="ja-JP" altLang="en-US" sz="1400" b="1" dirty="0" smtClean="0">
                <a:solidFill>
                  <a:srgbClr val="990033"/>
                </a:solidFill>
              </a:rPr>
              <a:t>・コミュニケーション</a:t>
            </a:r>
            <a:endParaRPr lang="en-US" altLang="ja-JP" sz="1400" b="1" dirty="0">
              <a:solidFill>
                <a:srgbClr val="990033"/>
              </a:solidFill>
            </a:endParaRPr>
          </a:p>
          <a:p>
            <a:r>
              <a:rPr lang="ja-JP" altLang="en-US" sz="1400" b="1" dirty="0" smtClean="0">
                <a:latin typeface="+mn-ea"/>
              </a:rPr>
              <a:t>症状</a:t>
            </a:r>
            <a:r>
              <a:rPr lang="ja-JP" altLang="en-US" sz="1400" b="1" dirty="0">
                <a:latin typeface="+mn-ea"/>
              </a:rPr>
              <a:t>から診る鑑別疾患１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>
                <a:solidFill>
                  <a:srgbClr val="990033"/>
                </a:solidFill>
                <a:latin typeface="+mn-ea"/>
              </a:rPr>
              <a:t>OSCE</a:t>
            </a:r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（医療面接　）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胸痛・腹痛　日本語・英語　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心エコー・腹部エコー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　　　　　計６ステーション</a:t>
            </a:r>
            <a:r>
              <a:rPr lang="en-US" altLang="ja-JP" sz="1200" b="1" dirty="0">
                <a:solidFill>
                  <a:srgbClr val="990033"/>
                </a:solidFill>
                <a:latin typeface="+mn-ea"/>
              </a:rPr>
              <a:t>,</a:t>
            </a:r>
          </a:p>
          <a:p>
            <a:r>
              <a:rPr lang="ja-JP" altLang="en-US" sz="14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聴診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エコー、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身体異常所見を表現する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ロールプレイ</a:t>
            </a:r>
            <a:endParaRPr lang="en-US" altLang="ja-JP" sz="1400" b="1" u="sng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</a:rPr>
              <a:t>早期</a:t>
            </a:r>
            <a:r>
              <a:rPr lang="ja-JP" altLang="en-US" sz="1400" b="1" dirty="0">
                <a:latin typeface="+mn-ea"/>
              </a:rPr>
              <a:t>臨床実習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10-12</a:t>
            </a:r>
            <a:r>
              <a:rPr lang="ja-JP" altLang="en-US" sz="1400" b="1" dirty="0">
                <a:latin typeface="+mn-ea"/>
              </a:rPr>
              <a:t>月火曜日　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大学</a:t>
            </a:r>
            <a:r>
              <a:rPr lang="ja-JP" altLang="en-US" sz="1400" b="1" dirty="0">
                <a:latin typeface="+mn-ea"/>
              </a:rPr>
              <a:t>各科・県内医療機関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endParaRPr lang="ja-JP" altLang="en-US" sz="1200" b="1" dirty="0">
              <a:latin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8" name="角丸四角形 147"/>
          <p:cNvSpPr/>
          <p:nvPr/>
        </p:nvSpPr>
        <p:spPr>
          <a:xfrm>
            <a:off x="2449956" y="6538357"/>
            <a:ext cx="1446975" cy="2584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solidFill>
                  <a:schemeClr val="tx1"/>
                </a:solidFill>
                <a:latin typeface="+mn-ea"/>
              </a:rPr>
              <a:t>選択</a:t>
            </a:r>
            <a:endParaRPr kumimoji="1" lang="ja-JP" altLang="en-US" sz="1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9" name="正方形/長方形 158"/>
          <p:cNvSpPr/>
          <p:nvPr/>
        </p:nvSpPr>
        <p:spPr>
          <a:xfrm>
            <a:off x="6730143" y="3229394"/>
            <a:ext cx="3571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クリニカルクラークシップ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>
                <a:latin typeface="+mn-ea"/>
              </a:rPr>
              <a:t>　</a:t>
            </a:r>
            <a:r>
              <a:rPr lang="ja-JP" altLang="en-US" sz="1600" b="1" dirty="0" smtClean="0">
                <a:latin typeface="+mn-ea"/>
              </a:rPr>
              <a:t>　　　　　　　　大学</a:t>
            </a:r>
            <a:r>
              <a:rPr lang="ja-JP" altLang="en-US" sz="1600" b="1" dirty="0">
                <a:latin typeface="+mn-ea"/>
              </a:rPr>
              <a:t>各科・県内医療機関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162" name="Text Box 13"/>
          <p:cNvSpPr txBox="1">
            <a:spLocks noChangeArrowheads="1"/>
          </p:cNvSpPr>
          <p:nvPr/>
        </p:nvSpPr>
        <p:spPr bwMode="auto">
          <a:xfrm>
            <a:off x="6682845" y="2958213"/>
            <a:ext cx="2105991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４</a:t>
            </a:r>
            <a:r>
              <a:rPr lang="en-US" altLang="ja-JP" sz="12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200" b="1" dirty="0" smtClean="0">
              <a:latin typeface="+mn-ea"/>
              <a:ea typeface="+mn-ea"/>
            </a:endParaRPr>
          </a:p>
          <a:p>
            <a:endParaRPr lang="en-US" altLang="ja-JP" sz="12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教育</a:t>
            </a:r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10 </a:t>
            </a:r>
            <a:r>
              <a:rPr lang="ja-JP" altLang="en-US" sz="1400" b="1" dirty="0">
                <a:latin typeface="+mn-ea"/>
                <a:ea typeface="+mn-ea"/>
              </a:rPr>
              <a:t>分野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胸部症状シミュレーション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err="1" smtClean="0">
                <a:latin typeface="+mn-ea"/>
                <a:ea typeface="+mn-ea"/>
              </a:rPr>
              <a:t>Simman</a:t>
            </a:r>
            <a:r>
              <a:rPr lang="en-US" altLang="ja-JP" sz="1400" b="1" dirty="0" smtClean="0">
                <a:latin typeface="+mn-ea"/>
                <a:ea typeface="+mn-ea"/>
              </a:rPr>
              <a:t> </a:t>
            </a:r>
            <a:r>
              <a:rPr lang="ja-JP" altLang="en-US" sz="1400" b="1" dirty="0" smtClean="0">
                <a:latin typeface="+mn-ea"/>
                <a:ea typeface="+mn-ea"/>
              </a:rPr>
              <a:t>３</a:t>
            </a:r>
            <a:r>
              <a:rPr lang="en-US" altLang="ja-JP" sz="1400" b="1" dirty="0" smtClean="0">
                <a:latin typeface="+mn-ea"/>
                <a:ea typeface="+mn-ea"/>
              </a:rPr>
              <a:t>G and Echo 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   10 min </a:t>
            </a:r>
            <a:r>
              <a:rPr lang="ja-JP" altLang="en-US" sz="1400" b="1" dirty="0" smtClean="0">
                <a:latin typeface="+mn-ea"/>
                <a:ea typeface="+mn-ea"/>
              </a:rPr>
              <a:t>ｘ 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</a:rPr>
              <a:t>神経</a:t>
            </a:r>
            <a:r>
              <a:rPr lang="ja-JP" altLang="en-US" sz="1400" b="1" dirty="0" smtClean="0">
                <a:latin typeface="+mn-ea"/>
              </a:rPr>
              <a:t>内科ロールプレイ</a:t>
            </a:r>
            <a:endParaRPr lang="en-US" altLang="ja-JP" sz="1400" b="1" dirty="0" smtClean="0">
              <a:latin typeface="+mn-ea"/>
            </a:endParaRPr>
          </a:p>
          <a:p>
            <a:r>
              <a:rPr lang="en-US" altLang="ja-JP" sz="1400" b="1" dirty="0" smtClean="0">
                <a:latin typeface="+mn-ea"/>
              </a:rPr>
              <a:t>(Neurology:12 min </a:t>
            </a:r>
            <a:r>
              <a:rPr lang="ja-JP" altLang="en-US" sz="1400" b="1" dirty="0">
                <a:latin typeface="+mn-ea"/>
              </a:rPr>
              <a:t>ｘ １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u="sng" dirty="0">
              <a:solidFill>
                <a:srgbClr val="990033"/>
              </a:solidFill>
              <a:latin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34066" y="1338411"/>
            <a:ext cx="139814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ペーパー試験</a:t>
            </a:r>
            <a:endParaRPr lang="en-US" altLang="ja-JP" sz="1600" b="1" dirty="0" smtClean="0"/>
          </a:p>
          <a:p>
            <a:r>
              <a:rPr kumimoji="1" lang="ja-JP" altLang="en-US" sz="1600" b="1" dirty="0" smtClean="0"/>
              <a:t>（統一試験）</a:t>
            </a:r>
            <a:endParaRPr kumimoji="1" lang="ja-JP" altLang="en-US" sz="1600" b="1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954326" y="956924"/>
            <a:ext cx="189507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＋パフォマンス</a:t>
            </a:r>
            <a:r>
              <a:rPr lang="ja-JP" altLang="en-US" sz="1600" b="1" dirty="0" smtClean="0"/>
              <a:t>評価</a:t>
            </a:r>
            <a:endParaRPr kumimoji="1" lang="ja-JP" altLang="en-US" sz="1600" b="1" dirty="0"/>
          </a:p>
        </p:txBody>
      </p:sp>
      <p:sp>
        <p:nvSpPr>
          <p:cNvPr id="4" name="左中かっこ 3"/>
          <p:cNvSpPr/>
          <p:nvPr/>
        </p:nvSpPr>
        <p:spPr>
          <a:xfrm>
            <a:off x="5902590" y="366312"/>
            <a:ext cx="993350" cy="173765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左中かっこ 73"/>
          <p:cNvSpPr/>
          <p:nvPr/>
        </p:nvSpPr>
        <p:spPr>
          <a:xfrm>
            <a:off x="6630832" y="697278"/>
            <a:ext cx="393289" cy="1503053"/>
          </a:xfrm>
          <a:prstGeom prst="leftBrac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2960227"/>
            <a:ext cx="2457766" cy="388438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2666422" y="1617362"/>
            <a:ext cx="2182008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ja-JP" altLang="en-US" b="1" dirty="0"/>
              <a:t>アクティブラーニング</a:t>
            </a:r>
            <a:endParaRPr lang="en-US" altLang="ja-JP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212359" y="773708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/>
              <a:t>すべては患者さんのために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555704" y="5808519"/>
            <a:ext cx="2536272" cy="10772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金曜日：夕　</a:t>
            </a:r>
            <a:r>
              <a:rPr kumimoji="1" lang="ja-JP" altLang="en-US" sz="1600" b="1" dirty="0" smtClean="0">
                <a:solidFill>
                  <a:srgbClr val="CC0066"/>
                </a:solidFill>
              </a:rPr>
              <a:t>実習班</a:t>
            </a:r>
            <a:r>
              <a:rPr lang="en-US" altLang="ja-JP" sz="1600" b="1" dirty="0" smtClean="0">
                <a:solidFill>
                  <a:srgbClr val="CC0066"/>
                </a:solidFill>
              </a:rPr>
              <a:t>TBL</a:t>
            </a:r>
            <a:endParaRPr lang="ja-JP" altLang="en-US" sz="1600" b="1" dirty="0">
              <a:solidFill>
                <a:srgbClr val="CC0066"/>
              </a:solidFill>
            </a:endParaRPr>
          </a:p>
          <a:p>
            <a:r>
              <a:rPr kumimoji="1" lang="ja-JP" altLang="en-US" sz="1600" b="1" dirty="0" smtClean="0"/>
              <a:t>（チーム間のバランス良）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各科横断的</a:t>
            </a:r>
            <a:r>
              <a:rPr lang="ja-JP" altLang="en-US" sz="1600" b="1" dirty="0" smtClean="0"/>
              <a:t>症例検討</a:t>
            </a:r>
            <a:r>
              <a:rPr kumimoji="1" lang="ja-JP" altLang="en-US" sz="1600" b="1" dirty="0" smtClean="0"/>
              <a:t>統合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カンファレンス企画</a:t>
            </a:r>
            <a:endParaRPr kumimoji="1" lang="en-US" altLang="ja-JP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612662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333999" y="-10608"/>
            <a:ext cx="495300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800" b="1" dirty="0">
                <a:latin typeface="+mn-ea"/>
                <a:ea typeface="+mn-ea"/>
              </a:rPr>
              <a:t>卒後</a:t>
            </a:r>
            <a:r>
              <a:rPr lang="ja-JP" altLang="en-US" sz="1800" b="1" dirty="0" smtClean="0">
                <a:latin typeface="+mn-ea"/>
                <a:ea typeface="+mn-ea"/>
              </a:rPr>
              <a:t>教育：</a:t>
            </a:r>
            <a:r>
              <a:rPr lang="en-US" altLang="ja-JP" sz="1800" b="1" dirty="0">
                <a:latin typeface="+mn-ea"/>
                <a:ea typeface="+mn-ea"/>
              </a:rPr>
              <a:t> </a:t>
            </a:r>
            <a:r>
              <a:rPr lang="en-US" altLang="ja-JP" sz="1600" b="1" dirty="0">
                <a:latin typeface="+mn-ea"/>
                <a:ea typeface="+mn-ea"/>
              </a:rPr>
              <a:t>C</a:t>
            </a:r>
            <a:r>
              <a:rPr lang="en-US" altLang="ja-JP" sz="1600" b="1" dirty="0" smtClean="0">
                <a:latin typeface="+mn-ea"/>
                <a:ea typeface="+mn-ea"/>
              </a:rPr>
              <a:t>ontinuing medical</a:t>
            </a:r>
            <a:r>
              <a:rPr lang="ja-JP" altLang="en-US" sz="1600" b="1" dirty="0">
                <a:latin typeface="+mn-ea"/>
                <a:ea typeface="+mn-ea"/>
              </a:rPr>
              <a:t> </a:t>
            </a:r>
            <a:r>
              <a:rPr lang="en-US" altLang="ja-JP" sz="1600" b="1" dirty="0" smtClean="0">
                <a:latin typeface="+mn-ea"/>
                <a:ea typeface="+mn-ea"/>
              </a:rPr>
              <a:t>education</a:t>
            </a:r>
            <a:r>
              <a:rPr lang="ja-JP" altLang="en-US" sz="1600" b="1" dirty="0" smtClean="0">
                <a:latin typeface="+mn-ea"/>
                <a:ea typeface="+mn-ea"/>
              </a:rPr>
              <a:t>　</a:t>
            </a:r>
            <a:r>
              <a:rPr lang="en-US" altLang="ja-JP" sz="1600" b="1" dirty="0" smtClean="0">
                <a:latin typeface="+mn-ea"/>
                <a:ea typeface="+mn-ea"/>
              </a:rPr>
              <a:t>(CME)</a:t>
            </a:r>
            <a:endParaRPr lang="en-US" sz="1600" b="1" dirty="0">
              <a:latin typeface="+mn-ea"/>
              <a:ea typeface="+mn-ea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-13655" y="-10607"/>
            <a:ext cx="5347656" cy="369332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 b="1" dirty="0" smtClean="0">
                <a:latin typeface="+mn-ea"/>
                <a:ea typeface="+mn-ea"/>
              </a:rPr>
              <a:t>卒前教育：</a:t>
            </a:r>
            <a:r>
              <a:rPr lang="en-US" altLang="ja-JP" sz="1800" b="1" dirty="0" smtClean="0">
                <a:latin typeface="+mn-ea"/>
                <a:ea typeface="+mn-ea"/>
              </a:rPr>
              <a:t>Education </a:t>
            </a:r>
            <a:r>
              <a:rPr lang="en-US" altLang="ja-JP" sz="1800" b="1" dirty="0">
                <a:latin typeface="+mn-ea"/>
                <a:ea typeface="+mn-ea"/>
              </a:rPr>
              <a:t>for medical </a:t>
            </a:r>
            <a:r>
              <a:rPr lang="en-US" altLang="ja-JP" sz="1800" b="1" dirty="0" smtClean="0">
                <a:latin typeface="+mn-ea"/>
                <a:ea typeface="+mn-ea"/>
              </a:rPr>
              <a:t>students</a:t>
            </a:r>
            <a:endParaRPr lang="en-US" altLang="ja-JP" sz="1800" b="1" dirty="0">
              <a:latin typeface="+mn-ea"/>
              <a:ea typeface="+mn-ea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998" y="2200331"/>
            <a:ext cx="1030578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　　　　　　　</a:t>
            </a:r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   </a:t>
            </a:r>
            <a:r>
              <a:rPr lang="en-US" altLang="ja-JP" sz="2000" b="1" dirty="0" smtClean="0">
                <a:latin typeface="+mn-ea"/>
              </a:rPr>
              <a:t>OSCE 30 stations / 1y </a:t>
            </a:r>
            <a:r>
              <a:rPr lang="ja-JP" altLang="en-US" sz="2000" b="1" dirty="0" smtClean="0">
                <a:latin typeface="+mn-ea"/>
              </a:rPr>
              <a:t>～</a:t>
            </a:r>
            <a:r>
              <a:rPr lang="en-US" altLang="ja-JP" sz="2000" b="1" dirty="0" smtClean="0">
                <a:latin typeface="+mn-ea"/>
              </a:rPr>
              <a:t>6y </a:t>
            </a:r>
            <a:r>
              <a:rPr lang="ja-JP" altLang="en-US" sz="2000" b="1" dirty="0" smtClean="0">
                <a:latin typeface="+mn-ea"/>
              </a:rPr>
              <a:t>　　　　　　　　　　　　　　　　　　　　　　　　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68" name="AutoShape 15"/>
          <p:cNvSpPr>
            <a:spLocks noChangeArrowheads="1"/>
          </p:cNvSpPr>
          <p:nvPr/>
        </p:nvSpPr>
        <p:spPr bwMode="auto">
          <a:xfrm flipH="1">
            <a:off x="953931" y="460904"/>
            <a:ext cx="6000791" cy="1643066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69" name="AutoShape 16"/>
          <p:cNvSpPr>
            <a:spLocks noChangeArrowheads="1"/>
          </p:cNvSpPr>
          <p:nvPr/>
        </p:nvSpPr>
        <p:spPr bwMode="auto">
          <a:xfrm flipH="1">
            <a:off x="563436" y="889532"/>
            <a:ext cx="6391288" cy="1214438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77" name="AutoShape 17"/>
          <p:cNvSpPr>
            <a:spLocks noChangeArrowheads="1"/>
          </p:cNvSpPr>
          <p:nvPr/>
        </p:nvSpPr>
        <p:spPr bwMode="auto">
          <a:xfrm flipH="1">
            <a:off x="715835" y="1318160"/>
            <a:ext cx="6238887" cy="78581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94" name="AutoShape 18"/>
          <p:cNvSpPr>
            <a:spLocks noChangeArrowheads="1"/>
          </p:cNvSpPr>
          <p:nvPr/>
        </p:nvSpPr>
        <p:spPr bwMode="auto">
          <a:xfrm flipH="1">
            <a:off x="411036" y="1827750"/>
            <a:ext cx="6543688" cy="27622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101" name="下矢印 100"/>
          <p:cNvSpPr/>
          <p:nvPr/>
        </p:nvSpPr>
        <p:spPr>
          <a:xfrm rot="10800000">
            <a:off x="1584710" y="1827748"/>
            <a:ext cx="279837" cy="288383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下矢印 101"/>
          <p:cNvSpPr/>
          <p:nvPr/>
        </p:nvSpPr>
        <p:spPr>
          <a:xfrm rot="10800000">
            <a:off x="4988109" y="920920"/>
            <a:ext cx="366692" cy="1205085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下矢印 102"/>
          <p:cNvSpPr/>
          <p:nvPr/>
        </p:nvSpPr>
        <p:spPr>
          <a:xfrm rot="10800000">
            <a:off x="2275740" y="1697377"/>
            <a:ext cx="279837" cy="422818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下矢印 103"/>
          <p:cNvSpPr/>
          <p:nvPr/>
        </p:nvSpPr>
        <p:spPr>
          <a:xfrm rot="10800000">
            <a:off x="3469034" y="1318160"/>
            <a:ext cx="265310" cy="830726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Text Box 31"/>
          <p:cNvSpPr txBox="1">
            <a:spLocks noChangeArrowheads="1"/>
          </p:cNvSpPr>
          <p:nvPr/>
        </p:nvSpPr>
        <p:spPr bwMode="auto">
          <a:xfrm>
            <a:off x="140266" y="327946"/>
            <a:ext cx="6332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   </a:t>
            </a:r>
            <a:r>
              <a:rPr lang="en-US" altLang="ja-JP" sz="1800" b="1" dirty="0" smtClean="0">
                <a:latin typeface="+mn-ea"/>
                <a:ea typeface="+mn-ea"/>
              </a:rPr>
              <a:t>2y</a:t>
            </a:r>
            <a:r>
              <a:rPr lang="ja-JP" altLang="en-US" sz="1800" b="1" dirty="0" smtClean="0">
                <a:latin typeface="+mn-ea"/>
                <a:ea typeface="+mn-ea"/>
              </a:rPr>
              <a:t>　　 　   ３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  　４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５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６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</a:rPr>
              <a:t>resident</a:t>
            </a:r>
            <a:endParaRPr lang="en-US" sz="1800" b="1" dirty="0">
              <a:latin typeface="+mn-ea"/>
              <a:ea typeface="+mn-ea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5333999" y="-10608"/>
            <a:ext cx="20802" cy="2159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354801" y="2148886"/>
            <a:ext cx="4946986" cy="251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6968943" y="1815850"/>
            <a:ext cx="3332843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教科書・文献的知識、各種情報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968943" y="1183330"/>
            <a:ext cx="3332845" cy="584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医療行動科学</a:t>
            </a:r>
            <a:r>
              <a:rPr lang="en-US" altLang="ja-JP" sz="1600" b="1" dirty="0" smtClean="0">
                <a:latin typeface="+mn-ea"/>
                <a:ea typeface="+mn-ea"/>
              </a:rPr>
              <a:t>: </a:t>
            </a:r>
            <a:r>
              <a:rPr lang="ja-JP" altLang="en-US" sz="1600" b="1" dirty="0" smtClean="0">
                <a:latin typeface="+mn-ea"/>
              </a:rPr>
              <a:t>医療コミュニケーション　</a:t>
            </a:r>
            <a:r>
              <a:rPr lang="ja-JP" altLang="en-US" sz="1600" b="1" dirty="0">
                <a:latin typeface="+mn-ea"/>
              </a:rPr>
              <a:t>、</a:t>
            </a:r>
            <a:r>
              <a:rPr lang="ja-JP" altLang="en-US" sz="1600" b="1" dirty="0" smtClean="0">
                <a:latin typeface="+mn-ea"/>
              </a:rPr>
              <a:t>プロフェッショナリズム</a:t>
            </a:r>
            <a:endParaRPr lang="en-US" altLang="ja-JP" sz="1600" b="1" dirty="0">
              <a:latin typeface="+mn-ea"/>
            </a:endParaRPr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6968943" y="751642"/>
            <a:ext cx="3347065" cy="33855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 smtClean="0">
                <a:latin typeface="+mn-ea"/>
                <a:ea typeface="+mn-ea"/>
              </a:rPr>
              <a:t>Self directed learning / </a:t>
            </a:r>
            <a:r>
              <a:rPr lang="ja-JP" altLang="en-US" sz="1600" b="1" dirty="0" smtClean="0">
                <a:latin typeface="+mn-ea"/>
                <a:ea typeface="+mn-ea"/>
              </a:rPr>
              <a:t>臨床推論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6954722" y="366312"/>
            <a:ext cx="3347066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実践レベル総合的診療能力・教育力</a:t>
            </a:r>
            <a:endParaRPr lang="ja-JP" altLang="en-US" sz="1600" b="1" dirty="0">
              <a:latin typeface="+mn-ea"/>
            </a:endParaRPr>
          </a:p>
        </p:txBody>
      </p:sp>
      <p:cxnSp>
        <p:nvCxnSpPr>
          <p:cNvPr id="85" name="直線コネクタ 84"/>
          <p:cNvCxnSpPr/>
          <p:nvPr/>
        </p:nvCxnSpPr>
        <p:spPr>
          <a:xfrm>
            <a:off x="7114297" y="2632186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7024122" y="2637469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/>
          <p:cNvSpPr/>
          <p:nvPr/>
        </p:nvSpPr>
        <p:spPr>
          <a:xfrm>
            <a:off x="-11403" y="2600441"/>
            <a:ext cx="1028122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latin typeface="+mn-ea"/>
              </a:rPr>
              <a:t>　    </a:t>
            </a:r>
            <a:r>
              <a:rPr lang="ja-JP" altLang="en-US" b="1" dirty="0" smtClean="0">
                <a:latin typeface="+mn-ea"/>
              </a:rPr>
              <a:t>各種</a:t>
            </a:r>
            <a:r>
              <a:rPr lang="en-US" altLang="ja-JP" b="1" dirty="0" smtClean="0">
                <a:latin typeface="+mn-ea"/>
              </a:rPr>
              <a:t> </a:t>
            </a:r>
            <a:r>
              <a:rPr lang="en-US" altLang="ja-JP" b="1" dirty="0">
                <a:latin typeface="+mn-ea"/>
              </a:rPr>
              <a:t>e-</a:t>
            </a:r>
            <a:r>
              <a:rPr lang="ja-JP" altLang="en-US" b="1" dirty="0">
                <a:latin typeface="+mn-ea"/>
              </a:rPr>
              <a:t>ラーニング</a:t>
            </a:r>
            <a:r>
              <a:rPr lang="en-US" altLang="ja-JP" b="1" dirty="0" smtClean="0">
                <a:latin typeface="+mn-ea"/>
              </a:rPr>
              <a:t>/</a:t>
            </a:r>
            <a:r>
              <a:rPr lang="en-US" altLang="ja-JP" sz="1600" dirty="0"/>
              <a:t> </a:t>
            </a:r>
            <a:r>
              <a:rPr lang="en-US" altLang="ja-JP" b="1" dirty="0" smtClean="0">
                <a:latin typeface="+mj-ea"/>
                <a:ea typeface="+mj-ea"/>
              </a:rPr>
              <a:t>modified</a:t>
            </a:r>
            <a:r>
              <a:rPr lang="ja-JP" altLang="en-US" b="1" dirty="0" smtClean="0">
                <a:latin typeface="+mj-ea"/>
                <a:ea typeface="+mj-ea"/>
              </a:rPr>
              <a:t> </a:t>
            </a:r>
            <a:r>
              <a:rPr lang="ja-JP" altLang="en-US" b="1" dirty="0" smtClean="0">
                <a:latin typeface="+mn-ea"/>
              </a:rPr>
              <a:t>ＰＢＬ</a:t>
            </a:r>
            <a:r>
              <a:rPr lang="ja-JP" altLang="en-US" b="1" dirty="0">
                <a:latin typeface="+mn-ea"/>
              </a:rPr>
              <a:t>・ＴＢＬ／</a:t>
            </a:r>
            <a:r>
              <a:rPr lang="en-US" altLang="ja-JP" b="1" dirty="0">
                <a:latin typeface="+mn-ea"/>
              </a:rPr>
              <a:t>Role-playing</a:t>
            </a:r>
            <a:r>
              <a:rPr lang="ja-JP" altLang="en-US" b="1" dirty="0">
                <a:latin typeface="+mn-ea"/>
              </a:rPr>
              <a:t>／</a:t>
            </a:r>
            <a:r>
              <a:rPr lang="en-US" altLang="ja-JP" b="1" dirty="0">
                <a:latin typeface="+mn-ea"/>
              </a:rPr>
              <a:t>Simulation </a:t>
            </a:r>
            <a:r>
              <a:rPr lang="ja-JP" altLang="en-US" b="1" dirty="0">
                <a:latin typeface="+mn-ea"/>
              </a:rPr>
              <a:t>＋ </a:t>
            </a:r>
            <a:r>
              <a:rPr lang="en-US" altLang="ja-JP" b="1" dirty="0">
                <a:latin typeface="+mn-ea"/>
              </a:rPr>
              <a:t>Performance </a:t>
            </a:r>
            <a:r>
              <a:rPr lang="en-US" altLang="ja-JP" b="1" dirty="0" smtClean="0">
                <a:latin typeface="+mn-ea"/>
              </a:rPr>
              <a:t>assessment</a:t>
            </a:r>
            <a:endParaRPr lang="ja-JP" altLang="en-US" dirty="0"/>
          </a:p>
        </p:txBody>
      </p:sp>
      <p:sp>
        <p:nvSpPr>
          <p:cNvPr id="91" name="角丸四角形 90"/>
          <p:cNvSpPr/>
          <p:nvPr/>
        </p:nvSpPr>
        <p:spPr>
          <a:xfrm>
            <a:off x="6728927" y="3250626"/>
            <a:ext cx="3496000" cy="50598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3" name="角丸四角形 92"/>
          <p:cNvSpPr/>
          <p:nvPr/>
        </p:nvSpPr>
        <p:spPr>
          <a:xfrm>
            <a:off x="6706583" y="3657416"/>
            <a:ext cx="1661925" cy="6922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0" name="角丸四角形 99"/>
          <p:cNvSpPr/>
          <p:nvPr/>
        </p:nvSpPr>
        <p:spPr>
          <a:xfrm>
            <a:off x="6730102" y="5366392"/>
            <a:ext cx="1799965" cy="406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3" name="角丸四角形 122"/>
          <p:cNvSpPr/>
          <p:nvPr/>
        </p:nvSpPr>
        <p:spPr>
          <a:xfrm>
            <a:off x="-18137" y="4973736"/>
            <a:ext cx="2395210" cy="53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5" name="角丸四角形 124"/>
          <p:cNvSpPr/>
          <p:nvPr/>
        </p:nvSpPr>
        <p:spPr>
          <a:xfrm>
            <a:off x="0" y="3250627"/>
            <a:ext cx="2401231" cy="9081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7" name="角丸四角形 126"/>
          <p:cNvSpPr/>
          <p:nvPr/>
        </p:nvSpPr>
        <p:spPr>
          <a:xfrm>
            <a:off x="5173677" y="3242103"/>
            <a:ext cx="1442315" cy="9166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8" name="角丸四角形 127"/>
          <p:cNvSpPr/>
          <p:nvPr/>
        </p:nvSpPr>
        <p:spPr>
          <a:xfrm>
            <a:off x="6682846" y="4486304"/>
            <a:ext cx="1915024" cy="8541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9" name="角丸四角形 128"/>
          <p:cNvSpPr/>
          <p:nvPr/>
        </p:nvSpPr>
        <p:spPr>
          <a:xfrm>
            <a:off x="5170894" y="4991855"/>
            <a:ext cx="1346430" cy="11558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0" name="角丸四角形 129"/>
          <p:cNvSpPr/>
          <p:nvPr/>
        </p:nvSpPr>
        <p:spPr>
          <a:xfrm>
            <a:off x="5191969" y="4158749"/>
            <a:ext cx="1421240" cy="381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1" name="角丸四角形 130"/>
          <p:cNvSpPr/>
          <p:nvPr/>
        </p:nvSpPr>
        <p:spPr>
          <a:xfrm>
            <a:off x="3395313" y="3714142"/>
            <a:ext cx="1528078" cy="507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2" name="角丸四角形 131"/>
          <p:cNvSpPr/>
          <p:nvPr/>
        </p:nvSpPr>
        <p:spPr>
          <a:xfrm>
            <a:off x="2430542" y="4483288"/>
            <a:ext cx="875815" cy="71642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4" name="角丸四角形 133"/>
          <p:cNvSpPr/>
          <p:nvPr/>
        </p:nvSpPr>
        <p:spPr>
          <a:xfrm>
            <a:off x="5170894" y="6235866"/>
            <a:ext cx="1442315" cy="5205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5" name="角丸四角形 134"/>
          <p:cNvSpPr/>
          <p:nvPr/>
        </p:nvSpPr>
        <p:spPr>
          <a:xfrm>
            <a:off x="-1317" y="4077557"/>
            <a:ext cx="2416976" cy="9123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6" name="角丸四角形 135"/>
          <p:cNvSpPr/>
          <p:nvPr/>
        </p:nvSpPr>
        <p:spPr>
          <a:xfrm>
            <a:off x="8564885" y="3908176"/>
            <a:ext cx="1698008" cy="1501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7" name="角丸四角形 136"/>
          <p:cNvSpPr/>
          <p:nvPr/>
        </p:nvSpPr>
        <p:spPr>
          <a:xfrm>
            <a:off x="8788837" y="6147699"/>
            <a:ext cx="1436090" cy="69690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8" name="角丸四角形 137"/>
          <p:cNvSpPr/>
          <p:nvPr/>
        </p:nvSpPr>
        <p:spPr>
          <a:xfrm>
            <a:off x="3482321" y="5097828"/>
            <a:ext cx="1539229" cy="45005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9" name="Text Box 10"/>
          <p:cNvSpPr txBox="1">
            <a:spLocks noChangeArrowheads="1"/>
          </p:cNvSpPr>
          <p:nvPr/>
        </p:nvSpPr>
        <p:spPr bwMode="auto">
          <a:xfrm>
            <a:off x="5121529" y="2975919"/>
            <a:ext cx="246773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4y</a:t>
            </a:r>
            <a:r>
              <a:rPr lang="ja-JP" altLang="en-US" sz="1800" b="1" dirty="0" smtClean="0">
                <a:latin typeface="+mn-ea"/>
                <a:ea typeface="+mn-ea"/>
              </a:rPr>
              <a:t>前期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神経内科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ロールプレイ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12min </a:t>
            </a:r>
            <a:r>
              <a:rPr lang="ja-JP" altLang="en-US" sz="1400" b="1" dirty="0" smtClean="0">
                <a:latin typeface="+mn-ea"/>
                <a:ea typeface="+mn-ea"/>
              </a:rPr>
              <a:t>ｘ １）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臨床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advanced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医療安全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全科ロールプ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レイ　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例とパフ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ォーマンス評価</a:t>
            </a:r>
          </a:p>
          <a:p>
            <a:r>
              <a:rPr lang="en-US" altLang="ja-JP" sz="1400" b="1" dirty="0" smtClean="0">
                <a:latin typeface="+mn-ea"/>
                <a:ea typeface="+mn-ea"/>
              </a:rPr>
              <a:t> (12 min</a:t>
            </a:r>
            <a:r>
              <a:rPr lang="ja-JP" altLang="en-US" sz="1400" b="1" dirty="0" smtClean="0">
                <a:latin typeface="+mn-ea"/>
                <a:ea typeface="+mn-ea"/>
              </a:rPr>
              <a:t>ｘ３</a:t>
            </a:r>
            <a:r>
              <a:rPr lang="en-US" altLang="ja-JP" sz="1400" b="1" dirty="0" smtClean="0">
                <a:latin typeface="+mn-ea"/>
                <a:ea typeface="+mn-ea"/>
              </a:rPr>
              <a:t>)</a:t>
            </a:r>
            <a:endParaRPr lang="ja-JP" altLang="en-US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共用試験ＣＢＴ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OSCE 8 stations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</p:txBody>
      </p:sp>
      <p:sp>
        <p:nvSpPr>
          <p:cNvPr id="140" name="Text Box 9"/>
          <p:cNvSpPr txBox="1">
            <a:spLocks noChangeArrowheads="1"/>
          </p:cNvSpPr>
          <p:nvPr/>
        </p:nvSpPr>
        <p:spPr bwMode="auto">
          <a:xfrm>
            <a:off x="3433563" y="2978099"/>
            <a:ext cx="18837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800" b="1" dirty="0" smtClean="0">
                <a:latin typeface="+mn-ea"/>
                <a:ea typeface="+mn-ea"/>
              </a:rPr>
              <a:t>～</a:t>
            </a:r>
            <a:r>
              <a:rPr lang="en-US" altLang="ja-JP" sz="1800" b="1" dirty="0" smtClean="0">
                <a:latin typeface="+mn-ea"/>
                <a:ea typeface="+mn-ea"/>
              </a:rPr>
              <a:t>3y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社会医学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地域包括</a:t>
            </a:r>
            <a:r>
              <a:rPr lang="ja-JP" altLang="en-US" sz="1400" b="1" dirty="0" smtClean="0">
                <a:latin typeface="+mn-ea"/>
              </a:rPr>
              <a:t>ケア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研究</a:t>
            </a:r>
            <a:r>
              <a:rPr lang="ja-JP" altLang="en-US" sz="1400" b="1" dirty="0">
                <a:latin typeface="+mn-ea"/>
              </a:rPr>
              <a:t>配属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 2</a:t>
            </a:r>
          </a:p>
          <a:p>
            <a:endParaRPr lang="ja-JP" altLang="en-US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症状から診る鑑別</a:t>
            </a:r>
            <a:r>
              <a:rPr lang="ja-JP" altLang="en-US" sz="1400" b="1" dirty="0" smtClean="0">
                <a:latin typeface="+mn-ea"/>
              </a:rPr>
              <a:t>疾患・医療面接２</a:t>
            </a:r>
            <a:endParaRPr lang="en-US" altLang="ja-JP" sz="1400" b="1" dirty="0">
              <a:latin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早期臨床実習　</a:t>
            </a:r>
            <a:r>
              <a:rPr lang="en-US" altLang="ja-JP" sz="1400" b="1" dirty="0" smtClean="0">
                <a:latin typeface="+mn-ea"/>
                <a:ea typeface="+mn-ea"/>
              </a:rPr>
              <a:t>2</a:t>
            </a: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臨床医学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1" name="Text Box 16"/>
          <p:cNvSpPr txBox="1">
            <a:spLocks noChangeArrowheads="1"/>
          </p:cNvSpPr>
          <p:nvPr/>
        </p:nvSpPr>
        <p:spPr bwMode="auto">
          <a:xfrm>
            <a:off x="8536039" y="2960227"/>
            <a:ext cx="19568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6y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Advanced OSCE</a:t>
            </a: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     16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ステーション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15min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3, 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5min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13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　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Total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110min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＜県内指導医と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アウトカム共有＞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　</a:t>
            </a:r>
            <a:r>
              <a:rPr lang="ja-JP" altLang="en-US" sz="1400" b="1" dirty="0" smtClean="0">
                <a:latin typeface="+mn-ea"/>
              </a:rPr>
              <a:t>　　　　</a:t>
            </a:r>
            <a:r>
              <a:rPr lang="ja-JP" altLang="en-US" sz="1400" b="1" dirty="0" smtClean="0">
                <a:latin typeface="+mn-ea"/>
                <a:ea typeface="+mn-ea"/>
              </a:rPr>
              <a:t>卒業試験　　　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　　　　　国家</a:t>
            </a:r>
            <a:r>
              <a:rPr lang="ja-JP" altLang="en-US" sz="1400" b="1" dirty="0">
                <a:latin typeface="+mn-ea"/>
                <a:ea typeface="+mn-ea"/>
              </a:rPr>
              <a:t>試験</a:t>
            </a:r>
            <a:endParaRPr lang="en-US" altLang="ja-JP" sz="1400" b="1" dirty="0">
              <a:latin typeface="+mn-ea"/>
              <a:ea typeface="+mn-ea"/>
            </a:endParaRPr>
          </a:p>
        </p:txBody>
      </p:sp>
      <p:cxnSp>
        <p:nvCxnSpPr>
          <p:cNvPr id="143" name="直線コネクタ 142"/>
          <p:cNvCxnSpPr/>
          <p:nvPr/>
        </p:nvCxnSpPr>
        <p:spPr>
          <a:xfrm flipH="1">
            <a:off x="-7996" y="3713191"/>
            <a:ext cx="7996" cy="2788589"/>
          </a:xfrm>
          <a:prstGeom prst="line">
            <a:avLst/>
          </a:prstGeom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/>
          <p:cNvSpPr txBox="1"/>
          <p:nvPr/>
        </p:nvSpPr>
        <p:spPr>
          <a:xfrm>
            <a:off x="9214081" y="6132448"/>
            <a:ext cx="1728192" cy="738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+mn-ea"/>
                <a:ea typeface="+mn-ea"/>
              </a:rPr>
              <a:t>初期研修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専門医研修</a:t>
            </a:r>
            <a:endParaRPr kumimoji="1"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生涯教育</a:t>
            </a:r>
            <a:endParaRPr kumimoji="1" lang="ja-JP" altLang="en-US" sz="1400" b="1" dirty="0">
              <a:latin typeface="+mn-ea"/>
              <a:ea typeface="+mn-ea"/>
            </a:endParaRPr>
          </a:p>
        </p:txBody>
      </p:sp>
      <p:sp>
        <p:nvSpPr>
          <p:cNvPr id="145" name="角丸四角形 144"/>
          <p:cNvSpPr/>
          <p:nvPr/>
        </p:nvSpPr>
        <p:spPr>
          <a:xfrm>
            <a:off x="-27516" y="5598665"/>
            <a:ext cx="2485282" cy="6372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2441800" y="3005836"/>
            <a:ext cx="95571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+mn-ea"/>
              </a:rPr>
              <a:t>1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en-US" altLang="ja-JP" sz="18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基礎医学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(case </a:t>
            </a:r>
          </a:p>
          <a:p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latin typeface="+mn-ea"/>
                <a:ea typeface="+mn-ea"/>
              </a:rPr>
              <a:t>based)</a:t>
            </a:r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  <a:ea typeface="+mn-ea"/>
              </a:rPr>
              <a:t>基礎</a:t>
            </a:r>
            <a:r>
              <a:rPr lang="ja-JP" altLang="en-US" sz="1400" b="1" dirty="0" smtClean="0">
                <a:latin typeface="+mn-ea"/>
                <a:ea typeface="+mn-ea"/>
              </a:rPr>
              <a:t>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adv.1</a:t>
            </a:r>
            <a:endParaRPr lang="ja-JP" altLang="en-US" sz="1400" b="1" dirty="0" smtClean="0">
              <a:latin typeface="+mn-ea"/>
              <a:ea typeface="+mn-ea"/>
            </a:endParaRPr>
          </a:p>
        </p:txBody>
      </p:sp>
      <p:sp>
        <p:nvSpPr>
          <p:cNvPr id="147" name="Text Box 6"/>
          <p:cNvSpPr txBox="1">
            <a:spLocks noChangeArrowheads="1"/>
          </p:cNvSpPr>
          <p:nvPr/>
        </p:nvSpPr>
        <p:spPr bwMode="auto">
          <a:xfrm>
            <a:off x="-31046" y="2968478"/>
            <a:ext cx="26576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solidFill>
                  <a:srgbClr val="990033"/>
                </a:solidFill>
                <a:latin typeface="+mn-ea"/>
                <a:ea typeface="+mn-ea"/>
              </a:rPr>
              <a:t> </a:t>
            </a:r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400" b="1" dirty="0" smtClean="0">
                <a:latin typeface="+mn-ea"/>
                <a:ea typeface="+mn-ea"/>
              </a:rPr>
              <a:t>　 </a:t>
            </a:r>
            <a:r>
              <a:rPr lang="en-US" altLang="ja-JP" sz="1400" b="1" dirty="0" smtClean="0">
                <a:latin typeface="+mn-ea"/>
                <a:ea typeface="+mn-ea"/>
              </a:rPr>
              <a:t>(every  Tuesday)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医</a:t>
            </a:r>
            <a:r>
              <a:rPr lang="ja-JP" altLang="en-US" sz="1400" b="1" dirty="0" smtClean="0">
                <a:latin typeface="+mn-ea"/>
              </a:rPr>
              <a:t>学科・保健学科合同</a:t>
            </a:r>
            <a:r>
              <a:rPr lang="en-US" altLang="ja-JP" sz="1400" b="1" dirty="0" smtClean="0">
                <a:latin typeface="+mn-ea"/>
              </a:rPr>
              <a:t>PBL/</a:t>
            </a:r>
            <a:r>
              <a:rPr lang="ja-JP" altLang="en-US" sz="1400" b="1" dirty="0" smtClean="0">
                <a:latin typeface="+mn-ea"/>
              </a:rPr>
              <a:t>ＴＢＬ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</a:rPr>
              <a:t>医療</a:t>
            </a:r>
            <a:r>
              <a:rPr lang="ja-JP" altLang="en-US" sz="1400" b="1" dirty="0">
                <a:solidFill>
                  <a:srgbClr val="990033"/>
                </a:solidFill>
              </a:rPr>
              <a:t>行動</a:t>
            </a:r>
            <a:r>
              <a:rPr lang="ja-JP" altLang="en-US" sz="1400" b="1" dirty="0" smtClean="0">
                <a:solidFill>
                  <a:srgbClr val="990033"/>
                </a:solidFill>
              </a:rPr>
              <a:t>科学　</a:t>
            </a:r>
            <a:endParaRPr lang="en-US" altLang="ja-JP" sz="1400" b="1" dirty="0" smtClean="0">
              <a:solidFill>
                <a:srgbClr val="990033"/>
              </a:solidFill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</a:rPr>
              <a:t>医療</a:t>
            </a:r>
            <a:r>
              <a:rPr lang="ja-JP" altLang="en-US" sz="1400" b="1" dirty="0">
                <a:solidFill>
                  <a:srgbClr val="990033"/>
                </a:solidFill>
              </a:rPr>
              <a:t>面接</a:t>
            </a:r>
            <a:r>
              <a:rPr lang="ja-JP" altLang="en-US" sz="1400" b="1" dirty="0" smtClean="0">
                <a:solidFill>
                  <a:srgbClr val="990033"/>
                </a:solidFill>
              </a:rPr>
              <a:t>・コミュニケーション</a:t>
            </a:r>
            <a:endParaRPr lang="en-US" altLang="ja-JP" sz="1400" b="1" dirty="0">
              <a:solidFill>
                <a:srgbClr val="990033"/>
              </a:solidFill>
            </a:endParaRPr>
          </a:p>
          <a:p>
            <a:r>
              <a:rPr lang="ja-JP" altLang="en-US" sz="1400" b="1" dirty="0" smtClean="0">
                <a:latin typeface="+mn-ea"/>
              </a:rPr>
              <a:t>症状</a:t>
            </a:r>
            <a:r>
              <a:rPr lang="ja-JP" altLang="en-US" sz="1400" b="1" dirty="0">
                <a:latin typeface="+mn-ea"/>
              </a:rPr>
              <a:t>から診る鑑別疾患１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>
                <a:solidFill>
                  <a:srgbClr val="990033"/>
                </a:solidFill>
                <a:latin typeface="+mn-ea"/>
              </a:rPr>
              <a:t>OSCE</a:t>
            </a:r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（医療面接　）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胸痛・腹痛　日本語・英語　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心エコー・腹部エコー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　　　　　計６ステーション</a:t>
            </a:r>
            <a:r>
              <a:rPr lang="en-US" altLang="ja-JP" sz="1200" b="1" dirty="0">
                <a:solidFill>
                  <a:srgbClr val="990033"/>
                </a:solidFill>
                <a:latin typeface="+mn-ea"/>
              </a:rPr>
              <a:t>,</a:t>
            </a:r>
          </a:p>
          <a:p>
            <a:r>
              <a:rPr lang="ja-JP" altLang="en-US" sz="14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聴診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エコー、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身体異常所見を表現する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ロールプレイ</a:t>
            </a:r>
            <a:endParaRPr lang="en-US" altLang="ja-JP" sz="1400" b="1" u="sng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</a:rPr>
              <a:t>早期</a:t>
            </a:r>
            <a:r>
              <a:rPr lang="ja-JP" altLang="en-US" sz="1400" b="1" dirty="0">
                <a:latin typeface="+mn-ea"/>
              </a:rPr>
              <a:t>臨床実習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10-12</a:t>
            </a:r>
            <a:r>
              <a:rPr lang="ja-JP" altLang="en-US" sz="1400" b="1" dirty="0">
                <a:latin typeface="+mn-ea"/>
              </a:rPr>
              <a:t>月火曜日　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大学</a:t>
            </a:r>
            <a:r>
              <a:rPr lang="ja-JP" altLang="en-US" sz="1400" b="1" dirty="0">
                <a:latin typeface="+mn-ea"/>
              </a:rPr>
              <a:t>各科・県内医療機関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endParaRPr lang="ja-JP" altLang="en-US" sz="1200" b="1" dirty="0">
              <a:latin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8" name="角丸四角形 147"/>
          <p:cNvSpPr/>
          <p:nvPr/>
        </p:nvSpPr>
        <p:spPr>
          <a:xfrm>
            <a:off x="2449956" y="6538357"/>
            <a:ext cx="1446975" cy="2584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solidFill>
                  <a:schemeClr val="tx1"/>
                </a:solidFill>
                <a:latin typeface="+mn-ea"/>
              </a:rPr>
              <a:t>選択</a:t>
            </a:r>
            <a:endParaRPr kumimoji="1" lang="ja-JP" altLang="en-US" sz="1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9" name="正方形/長方形 158"/>
          <p:cNvSpPr/>
          <p:nvPr/>
        </p:nvSpPr>
        <p:spPr>
          <a:xfrm>
            <a:off x="6730143" y="3229394"/>
            <a:ext cx="3571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クリニカルクラークシップ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>
                <a:latin typeface="+mn-ea"/>
              </a:rPr>
              <a:t>　</a:t>
            </a:r>
            <a:r>
              <a:rPr lang="ja-JP" altLang="en-US" sz="1600" b="1" dirty="0" smtClean="0">
                <a:latin typeface="+mn-ea"/>
              </a:rPr>
              <a:t>　　　　　　　　大学</a:t>
            </a:r>
            <a:r>
              <a:rPr lang="ja-JP" altLang="en-US" sz="1600" b="1" dirty="0">
                <a:latin typeface="+mn-ea"/>
              </a:rPr>
              <a:t>各科・県内医療機関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162" name="Text Box 13"/>
          <p:cNvSpPr txBox="1">
            <a:spLocks noChangeArrowheads="1"/>
          </p:cNvSpPr>
          <p:nvPr/>
        </p:nvSpPr>
        <p:spPr bwMode="auto">
          <a:xfrm>
            <a:off x="6682845" y="2958213"/>
            <a:ext cx="2105991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４</a:t>
            </a:r>
            <a:r>
              <a:rPr lang="en-US" altLang="ja-JP" sz="12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200" b="1" dirty="0" smtClean="0">
              <a:latin typeface="+mn-ea"/>
              <a:ea typeface="+mn-ea"/>
            </a:endParaRPr>
          </a:p>
          <a:p>
            <a:endParaRPr lang="en-US" altLang="ja-JP" sz="12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教育</a:t>
            </a:r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10 </a:t>
            </a:r>
            <a:r>
              <a:rPr lang="ja-JP" altLang="en-US" sz="1400" b="1" dirty="0">
                <a:latin typeface="+mn-ea"/>
                <a:ea typeface="+mn-ea"/>
              </a:rPr>
              <a:t>分野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胸部症状シミュレーション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err="1" smtClean="0">
                <a:latin typeface="+mn-ea"/>
                <a:ea typeface="+mn-ea"/>
              </a:rPr>
              <a:t>Simman</a:t>
            </a:r>
            <a:r>
              <a:rPr lang="en-US" altLang="ja-JP" sz="1400" b="1" dirty="0" smtClean="0">
                <a:latin typeface="+mn-ea"/>
                <a:ea typeface="+mn-ea"/>
              </a:rPr>
              <a:t> </a:t>
            </a:r>
            <a:r>
              <a:rPr lang="ja-JP" altLang="en-US" sz="1400" b="1" dirty="0" smtClean="0">
                <a:latin typeface="+mn-ea"/>
                <a:ea typeface="+mn-ea"/>
              </a:rPr>
              <a:t>３</a:t>
            </a:r>
            <a:r>
              <a:rPr lang="en-US" altLang="ja-JP" sz="1400" b="1" dirty="0" smtClean="0">
                <a:latin typeface="+mn-ea"/>
                <a:ea typeface="+mn-ea"/>
              </a:rPr>
              <a:t>G and Echo 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   10 min </a:t>
            </a:r>
            <a:r>
              <a:rPr lang="ja-JP" altLang="en-US" sz="1400" b="1" dirty="0" smtClean="0">
                <a:latin typeface="+mn-ea"/>
                <a:ea typeface="+mn-ea"/>
              </a:rPr>
              <a:t>ｘ 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</a:rPr>
              <a:t>神経</a:t>
            </a:r>
            <a:r>
              <a:rPr lang="ja-JP" altLang="en-US" sz="1400" b="1" dirty="0" smtClean="0">
                <a:latin typeface="+mn-ea"/>
              </a:rPr>
              <a:t>内科ロールプレイ</a:t>
            </a:r>
            <a:endParaRPr lang="en-US" altLang="ja-JP" sz="1400" b="1" dirty="0" smtClean="0">
              <a:latin typeface="+mn-ea"/>
            </a:endParaRPr>
          </a:p>
          <a:p>
            <a:r>
              <a:rPr lang="en-US" altLang="ja-JP" sz="1400" b="1" dirty="0" smtClean="0">
                <a:latin typeface="+mn-ea"/>
              </a:rPr>
              <a:t>(Neurology:12 min </a:t>
            </a:r>
            <a:r>
              <a:rPr lang="ja-JP" altLang="en-US" sz="1400" b="1" dirty="0">
                <a:latin typeface="+mn-ea"/>
              </a:rPr>
              <a:t>ｘ １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u="sng" dirty="0">
              <a:solidFill>
                <a:srgbClr val="990033"/>
              </a:solidFill>
              <a:latin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34066" y="1338411"/>
            <a:ext cx="139814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ペーパー試験</a:t>
            </a:r>
            <a:endParaRPr lang="en-US" altLang="ja-JP" sz="1600" b="1" dirty="0" smtClean="0"/>
          </a:p>
          <a:p>
            <a:r>
              <a:rPr kumimoji="1" lang="ja-JP" altLang="en-US" sz="1600" b="1" dirty="0" smtClean="0"/>
              <a:t>（統一試験）</a:t>
            </a:r>
            <a:endParaRPr kumimoji="1" lang="ja-JP" altLang="en-US" sz="1600" b="1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954326" y="956924"/>
            <a:ext cx="189507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＋パフォマンス</a:t>
            </a:r>
            <a:r>
              <a:rPr lang="ja-JP" altLang="en-US" sz="1600" b="1" dirty="0" smtClean="0"/>
              <a:t>評価</a:t>
            </a:r>
            <a:endParaRPr kumimoji="1" lang="ja-JP" altLang="en-US" sz="1600" b="1" dirty="0"/>
          </a:p>
        </p:txBody>
      </p:sp>
      <p:sp>
        <p:nvSpPr>
          <p:cNvPr id="4" name="左中かっこ 3"/>
          <p:cNvSpPr/>
          <p:nvPr/>
        </p:nvSpPr>
        <p:spPr>
          <a:xfrm>
            <a:off x="5902590" y="366312"/>
            <a:ext cx="993350" cy="173765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左中かっこ 73"/>
          <p:cNvSpPr/>
          <p:nvPr/>
        </p:nvSpPr>
        <p:spPr>
          <a:xfrm>
            <a:off x="6630832" y="697278"/>
            <a:ext cx="393289" cy="1503053"/>
          </a:xfrm>
          <a:prstGeom prst="leftBrac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2960227"/>
            <a:ext cx="2457766" cy="388438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2666422" y="1617362"/>
            <a:ext cx="2182008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ja-JP" altLang="en-US" b="1" dirty="0"/>
              <a:t>アクティブラーニング</a:t>
            </a:r>
            <a:endParaRPr lang="en-US" altLang="ja-JP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212359" y="773708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/>
              <a:t>すべては患者さんのために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555704" y="5808519"/>
            <a:ext cx="2536272" cy="10772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金曜日：夕　</a:t>
            </a:r>
            <a:r>
              <a:rPr kumimoji="1" lang="ja-JP" altLang="en-US" sz="1600" b="1" dirty="0" smtClean="0">
                <a:solidFill>
                  <a:srgbClr val="CC0066"/>
                </a:solidFill>
              </a:rPr>
              <a:t>実習班</a:t>
            </a:r>
            <a:r>
              <a:rPr lang="en-US" altLang="ja-JP" sz="1600" b="1" dirty="0" smtClean="0">
                <a:solidFill>
                  <a:srgbClr val="CC0066"/>
                </a:solidFill>
              </a:rPr>
              <a:t>TBL</a:t>
            </a:r>
            <a:endParaRPr lang="ja-JP" altLang="en-US" sz="1600" b="1" dirty="0">
              <a:solidFill>
                <a:srgbClr val="CC0066"/>
              </a:solidFill>
            </a:endParaRPr>
          </a:p>
          <a:p>
            <a:r>
              <a:rPr kumimoji="1" lang="ja-JP" altLang="en-US" sz="1600" b="1" dirty="0" smtClean="0"/>
              <a:t>（チーム間のバランス良）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各科横断的</a:t>
            </a:r>
            <a:r>
              <a:rPr lang="ja-JP" altLang="en-US" sz="1600" b="1" dirty="0" smtClean="0"/>
              <a:t>症例検討</a:t>
            </a:r>
            <a:r>
              <a:rPr kumimoji="1" lang="ja-JP" altLang="en-US" sz="1600" b="1" dirty="0" smtClean="0"/>
              <a:t>統合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カンファレンス企画</a:t>
            </a:r>
            <a:endParaRPr kumimoji="1" lang="en-US" altLang="ja-JP" sz="1600" b="1" dirty="0" smtClean="0"/>
          </a:p>
        </p:txBody>
      </p:sp>
      <p:sp>
        <p:nvSpPr>
          <p:cNvPr id="58" name="正方形/長方形 57"/>
          <p:cNvSpPr/>
          <p:nvPr/>
        </p:nvSpPr>
        <p:spPr>
          <a:xfrm>
            <a:off x="2554448" y="6018814"/>
            <a:ext cx="6579321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u="sng" dirty="0">
                <a:latin typeface="+mj-ea"/>
                <a:cs typeface="Times New Roman" panose="02020603050405020304" pitchFamily="18" charset="0"/>
              </a:rPr>
              <a:t>〇開始時期</a:t>
            </a:r>
            <a:endParaRPr lang="en-US" altLang="ja-JP" sz="2000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 smtClean="0">
                <a:latin typeface="+mj-ea"/>
                <a:cs typeface="Times New Roman" panose="02020603050405020304" pitchFamily="18" charset="0"/>
              </a:rPr>
              <a:t>１</a:t>
            </a:r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sz="2000" dirty="0">
                <a:latin typeface="+mj-ea"/>
                <a:cs typeface="Times New Roman" panose="02020603050405020304" pitchFamily="18" charset="0"/>
              </a:rPr>
              <a:t>入学直後から</a:t>
            </a:r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通年でアクティブラーニング</a:t>
            </a:r>
            <a:r>
              <a:rPr lang="ja-JP" altLang="ja-JP" sz="2000" dirty="0">
                <a:latin typeface="+mj-ea"/>
                <a:cs typeface="Times New Roman" panose="02020603050405020304" pitchFamily="18" charset="0"/>
              </a:rPr>
              <a:t>の手法を駆使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898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672025" y="5373216"/>
            <a:ext cx="4512210" cy="3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672025" y="2761646"/>
            <a:ext cx="4633870" cy="3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672025" y="2276872"/>
            <a:ext cx="5589616" cy="47667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0" y="9179"/>
            <a:ext cx="4207396" cy="4732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5325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13084" y="68404"/>
            <a:ext cx="5287516" cy="6446221"/>
          </a:xfrm>
        </p:spPr>
        <p:txBody>
          <a:bodyPr>
            <a:noAutofit/>
          </a:bodyPr>
          <a:lstStyle/>
          <a:p>
            <a:pPr marL="0" lvl="0" indent="0" eaLnBrk="1" hangingPunct="1">
              <a:spcBef>
                <a:spcPts val="1200"/>
              </a:spcBef>
              <a:buNone/>
            </a:pPr>
            <a:r>
              <a:rPr lang="ja-JP" altLang="en-US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　</a:t>
            </a:r>
            <a:r>
              <a:rPr lang="ja-JP" altLang="ja-JP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【アクティブラーニング方法</a:t>
            </a:r>
            <a:r>
              <a:rPr lang="ja-JP" altLang="en-US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　</a:t>
            </a:r>
            <a:r>
              <a:rPr lang="ja-JP" altLang="ja-JP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】</a:t>
            </a:r>
            <a:r>
              <a:rPr lang="ja-JP" altLang="ja-JP" sz="1800" b="1" u="sng" dirty="0" smtClean="0">
                <a:cs typeface="ＭＳ Ｐゴシック" charset="-128"/>
              </a:rPr>
              <a:t> </a:t>
            </a:r>
            <a:endParaRPr lang="en-US" altLang="ja-JP" sz="1800" b="1" u="sng" dirty="0" smtClean="0">
              <a:cs typeface="ＭＳ Ｐゴシック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双方向性授業</a:t>
            </a:r>
            <a:endParaRPr lang="en-US" altLang="ja-JP" sz="1800" b="1" dirty="0">
              <a:solidFill>
                <a:srgbClr val="CC0066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　　　質問、レポート、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クリッカー、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ペアワーク・グループワーク他）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・統合講義（基礎・臨床、学年、職種）</a:t>
            </a:r>
            <a:endParaRPr lang="en-US" altLang="ja-JP" sz="1800" b="1" dirty="0" smtClean="0">
              <a:solidFill>
                <a:srgbClr val="CC0066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・多職種連携</a:t>
            </a:r>
            <a:r>
              <a:rPr lang="ja-JP" altLang="en-US" sz="1800" b="1" dirty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（職種・年代横断的）</a:t>
            </a:r>
            <a:endParaRPr lang="en-US" altLang="ja-JP" sz="1800" b="1" dirty="0" smtClean="0">
              <a:solidFill>
                <a:srgbClr val="CC0066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・討論・ディベート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ディスカッション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ja-JP" altLang="en-US" sz="1800" b="1" dirty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学生による</a:t>
            </a: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プレゼンテーション</a:t>
            </a:r>
            <a:endParaRPr lang="en-US" altLang="ja-JP" sz="1800" b="1" dirty="0">
              <a:solidFill>
                <a:srgbClr val="CC0066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・ケース・メソード</a:t>
            </a:r>
            <a:r>
              <a:rPr lang="ja-JP" altLang="en-US" sz="1800" b="1" dirty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：</a:t>
            </a: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症例ベースの展開</a:t>
            </a: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・課題学習　</a:t>
            </a:r>
            <a:endParaRPr lang="en-US" altLang="ja-JP" sz="1800" b="1" dirty="0" smtClean="0">
              <a:solidFill>
                <a:srgbClr val="CC0066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・修正PBL</a:t>
            </a:r>
            <a:r>
              <a:rPr lang="ja-JP" altLang="en-US" sz="16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(Problem/Project</a:t>
            </a:r>
            <a:r>
              <a:rPr lang="en-US" altLang="ja-JP" sz="16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-</a:t>
            </a:r>
            <a:r>
              <a:rPr lang="ja-JP" altLang="en-US" sz="16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Based Learning)</a:t>
            </a:r>
            <a:r>
              <a:rPr lang="ja-JP" altLang="ja-JP" sz="16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endParaRPr lang="en-US" altLang="ja-JP" sz="1800" b="1" dirty="0" smtClean="0">
              <a:solidFill>
                <a:srgbClr val="CC0066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・修正</a:t>
            </a:r>
            <a:r>
              <a:rPr lang="en-US" altLang="ja-JP" sz="18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TBL</a:t>
            </a:r>
            <a:r>
              <a:rPr lang="en-US" altLang="ja-JP" sz="16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(Team-</a:t>
            </a:r>
            <a:r>
              <a:rPr lang="ja-JP" altLang="en-US" sz="16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Based </a:t>
            </a:r>
            <a:r>
              <a:rPr lang="ja-JP" altLang="en-US" sz="1600" b="1" dirty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Learning</a:t>
            </a:r>
            <a:r>
              <a:rPr lang="en-US" altLang="ja-JP" sz="16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)</a:t>
            </a:r>
            <a:r>
              <a:rPr lang="ja-JP" altLang="en-US" sz="1600" b="1" dirty="0" smtClean="0">
                <a:solidFill>
                  <a:srgbClr val="CC0066"/>
                </a:solidFill>
                <a:latin typeface="ＭＳ ゴシック" pitchFamily="49" charset="-128"/>
                <a:ea typeface="ＭＳ ゴシック" pitchFamily="49" charset="-128"/>
              </a:rPr>
              <a:t>（座席指定）</a:t>
            </a:r>
            <a:endParaRPr lang="en-US" altLang="ja-JP" sz="1600" b="1" dirty="0" smtClean="0">
              <a:solidFill>
                <a:srgbClr val="CC0066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・実験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研究配属　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solidFill>
                  <a:srgbClr val="C00000"/>
                </a:solidFill>
                <a:latin typeface="ＭＳ ゴシック" pitchFamily="49" charset="-128"/>
                <a:ea typeface="ＭＳ ゴシック" pitchFamily="49" charset="-128"/>
              </a:rPr>
              <a:t>・実習　</a:t>
            </a:r>
            <a:r>
              <a:rPr lang="ja-JP" altLang="en-US" sz="1800" b="1" dirty="0">
                <a:solidFill>
                  <a:srgbClr val="C00000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solidFill>
                  <a:srgbClr val="C00000"/>
                </a:solidFill>
                <a:latin typeface="ＭＳ ゴシック" pitchFamily="49" charset="-128"/>
                <a:ea typeface="ＭＳ ゴシック" pitchFamily="49" charset="-128"/>
              </a:rPr>
              <a:t>体験実習・早期臨床実習、</a:t>
            </a:r>
            <a:endParaRPr lang="en-US" altLang="ja-JP" sz="1800" b="1" dirty="0" smtClean="0">
              <a:solidFill>
                <a:srgbClr val="C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solidFill>
                  <a:srgbClr val="C00000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solidFill>
                  <a:srgbClr val="C00000"/>
                </a:solidFill>
                <a:latin typeface="ＭＳ ゴシック" pitchFamily="49" charset="-128"/>
                <a:ea typeface="ＭＳ ゴシック" pitchFamily="49" charset="-128"/>
              </a:rPr>
              <a:t>　　　　地域医療実習</a:t>
            </a:r>
            <a:endParaRPr lang="en-US" altLang="ja-JP" sz="1800" b="1" dirty="0" smtClean="0">
              <a:solidFill>
                <a:srgbClr val="C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診療参加型臨床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実習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>
            <a:off x="4567436" y="147402"/>
            <a:ext cx="6048671" cy="671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solidFill>
                  <a:srgbClr val="CC0066"/>
                </a:solidFill>
                <a:latin typeface="+mj-ea"/>
                <a:ea typeface="+mj-ea"/>
              </a:rPr>
              <a:t>・ｅ－ラーニング</a:t>
            </a:r>
            <a:endParaRPr lang="en-US" altLang="ja-JP" sz="1800" b="1" kern="0" dirty="0" smtClean="0">
              <a:solidFill>
                <a:srgbClr val="CC0066"/>
              </a:solidFill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>
                <a:solidFill>
                  <a:srgbClr val="CC0066"/>
                </a:solidFill>
                <a:latin typeface="+mj-ea"/>
                <a:ea typeface="+mj-ea"/>
              </a:rPr>
              <a:t>　</a:t>
            </a:r>
            <a:r>
              <a:rPr lang="ja-JP" altLang="en-US" sz="1800" b="1" kern="0" dirty="0" smtClean="0">
                <a:solidFill>
                  <a:srgbClr val="CC0066"/>
                </a:solidFill>
                <a:latin typeface="+mj-ea"/>
                <a:ea typeface="+mj-ea"/>
              </a:rPr>
              <a:t>　資料提示、課題授業（反転授業）</a:t>
            </a:r>
            <a:r>
              <a:rPr lang="ja-JP" altLang="en-US" sz="1800" b="1" kern="0" dirty="0">
                <a:solidFill>
                  <a:srgbClr val="CC0066"/>
                </a:solidFill>
                <a:latin typeface="+mj-ea"/>
                <a:ea typeface="+mj-ea"/>
              </a:rPr>
              <a:t>、</a:t>
            </a:r>
            <a:r>
              <a:rPr lang="ja-JP" altLang="en-US" sz="1800" b="1" kern="0" dirty="0" smtClean="0">
                <a:solidFill>
                  <a:srgbClr val="CC0066"/>
                </a:solidFill>
                <a:latin typeface="+mj-ea"/>
                <a:ea typeface="+mj-ea"/>
              </a:rPr>
              <a:t>チェックテスト</a:t>
            </a:r>
            <a:endParaRPr lang="en-US" altLang="ja-JP" sz="1800" b="1" kern="0" dirty="0" smtClean="0">
              <a:solidFill>
                <a:srgbClr val="CC0066"/>
              </a:solidFill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solidFill>
                  <a:srgbClr val="CC0066"/>
                </a:solidFill>
                <a:latin typeface="+mj-ea"/>
                <a:ea typeface="+mj-ea"/>
              </a:rPr>
              <a:t>・ロールプレイ：医師役・患者役（身体異常所見）・評価者役</a:t>
            </a:r>
            <a:endParaRPr lang="en-US" altLang="ja-JP" sz="1800" b="1" kern="0" dirty="0" smtClean="0">
              <a:solidFill>
                <a:srgbClr val="CC0066"/>
              </a:solidFill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solidFill>
                  <a:srgbClr val="CC0066"/>
                </a:solidFill>
                <a:latin typeface="+mj-ea"/>
                <a:ea typeface="+mj-ea"/>
              </a:rPr>
              <a:t>・各種シミュレーション教育、</a:t>
            </a:r>
            <a:endParaRPr lang="en-US" altLang="ja-JP" sz="1800" b="1" kern="0" dirty="0" smtClean="0">
              <a:solidFill>
                <a:srgbClr val="CC0066"/>
              </a:solidFill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solidFill>
                  <a:srgbClr val="CC0066"/>
                </a:solidFill>
                <a:latin typeface="+mj-ea"/>
                <a:ea typeface="+mj-ea"/>
              </a:rPr>
              <a:t>　　手技、各科基本診療、</a:t>
            </a:r>
            <a:r>
              <a:rPr lang="ja-JP" altLang="en-US" sz="1800" b="1" kern="0" dirty="0" smtClean="0">
                <a:latin typeface="+mj-ea"/>
                <a:ea typeface="+mj-ea"/>
              </a:rPr>
              <a:t>チーム、医療安全</a:t>
            </a:r>
            <a:endParaRPr lang="en-US" altLang="ja-JP" sz="1800" b="1" kern="0" dirty="0">
              <a:latin typeface="+mj-ea"/>
              <a:ea typeface="+mj-ea"/>
            </a:endParaRPr>
          </a:p>
          <a:p>
            <a:pPr marL="0" indent="0" eaLnBrk="1" hangingPunct="1">
              <a:buNone/>
            </a:pPr>
            <a:endParaRPr lang="ja-JP" altLang="ja-JP" sz="1800" b="1" dirty="0"/>
          </a:p>
          <a:p>
            <a:pPr marL="0" indent="0" eaLnBrk="1" hangingPunct="1">
              <a:buNone/>
            </a:pPr>
            <a:endParaRPr lang="en-US" altLang="ja-JP" sz="1800" b="1" dirty="0">
              <a:solidFill>
                <a:srgbClr val="990033"/>
              </a:solidFill>
            </a:endParaRPr>
          </a:p>
          <a:p>
            <a:pPr marL="0" indent="0" eaLnBrk="1" hangingPunct="1">
              <a:buNone/>
            </a:pPr>
            <a:endParaRPr lang="en-US" altLang="ja-JP" sz="1800" b="1" dirty="0"/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567436" y="2282428"/>
            <a:ext cx="58394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ja-JP" sz="2000" b="1" u="sng" dirty="0">
                <a:solidFill>
                  <a:srgbClr val="CC0066"/>
                </a:solidFill>
              </a:rPr>
              <a:t>【</a:t>
            </a:r>
            <a:r>
              <a:rPr lang="ja-JP" altLang="en-US" sz="2000" b="1" u="sng" dirty="0">
                <a:solidFill>
                  <a:srgbClr val="CC0066"/>
                </a:solidFill>
              </a:rPr>
              <a:t>アクティブラーニング充実のための</a:t>
            </a:r>
            <a:r>
              <a:rPr lang="ja-JP" altLang="en-US" sz="2000" b="1" u="sng" dirty="0" smtClean="0">
                <a:solidFill>
                  <a:srgbClr val="CC0066"/>
                </a:solidFill>
              </a:rPr>
              <a:t>評価例</a:t>
            </a:r>
            <a:r>
              <a:rPr lang="en-US" altLang="ja-JP" sz="2000" b="1" u="sng" dirty="0">
                <a:solidFill>
                  <a:srgbClr val="CC0066"/>
                </a:solidFill>
              </a:rPr>
              <a:t>】</a:t>
            </a:r>
            <a:endParaRPr lang="en-US" altLang="ja-JP" b="1" u="sng" kern="0" dirty="0">
              <a:solidFill>
                <a:srgbClr val="CC0066"/>
              </a:solidFill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 err="1">
                <a:solidFill>
                  <a:srgbClr val="CC0066"/>
                </a:solidFill>
                <a:latin typeface="+mj-ea"/>
              </a:rPr>
              <a:t>ー</a:t>
            </a:r>
            <a:r>
              <a:rPr lang="ja-JP" altLang="en-US" b="1" kern="0" dirty="0">
                <a:solidFill>
                  <a:srgbClr val="CC0066"/>
                </a:solidFill>
                <a:latin typeface="+mj-ea"/>
              </a:rPr>
              <a:t>ー　臨床実習開始前：</a:t>
            </a:r>
            <a:r>
              <a:rPr lang="en-US" altLang="ja-JP" b="1" kern="0" dirty="0">
                <a:solidFill>
                  <a:srgbClr val="CC0066"/>
                </a:solidFill>
                <a:latin typeface="+mj-ea"/>
              </a:rPr>
              <a:t>1</a:t>
            </a:r>
            <a:r>
              <a:rPr lang="ja-JP" altLang="en-US" b="1" kern="0" dirty="0">
                <a:solidFill>
                  <a:srgbClr val="CC0066"/>
                </a:solidFill>
                <a:latin typeface="+mj-ea"/>
              </a:rPr>
              <a:t>年次から可能　</a:t>
            </a:r>
            <a:r>
              <a:rPr lang="ja-JP" altLang="en-US" b="1" kern="0" dirty="0" err="1" smtClean="0">
                <a:solidFill>
                  <a:srgbClr val="CC0066"/>
                </a:solidFill>
                <a:latin typeface="+mj-ea"/>
              </a:rPr>
              <a:t>ー</a:t>
            </a:r>
            <a:r>
              <a:rPr lang="ja-JP" altLang="en-US" b="1" kern="0" dirty="0" smtClean="0">
                <a:solidFill>
                  <a:srgbClr val="CC0066"/>
                </a:solidFill>
                <a:latin typeface="+mj-ea"/>
              </a:rPr>
              <a:t>ー</a:t>
            </a:r>
            <a:endParaRPr lang="en-US" altLang="ja-JP" b="1" kern="0" dirty="0">
              <a:solidFill>
                <a:srgbClr val="CC0066"/>
              </a:solidFill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>
                <a:solidFill>
                  <a:srgbClr val="CC0066"/>
                </a:solidFill>
                <a:latin typeface="+mj-ea"/>
              </a:rPr>
              <a:t>・ｅ－ラーニング活用、　映像録画活用</a:t>
            </a:r>
            <a:endParaRPr lang="en-US" altLang="ja-JP" b="1" kern="0" dirty="0">
              <a:solidFill>
                <a:srgbClr val="CC0066"/>
              </a:solidFill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>
                <a:solidFill>
                  <a:srgbClr val="CC0066"/>
                </a:solidFill>
                <a:latin typeface="+mj-ea"/>
              </a:rPr>
              <a:t>・筆記</a:t>
            </a:r>
            <a:r>
              <a:rPr lang="ja-JP" altLang="en-US" b="1" kern="0" dirty="0" smtClean="0">
                <a:solidFill>
                  <a:srgbClr val="CC0066"/>
                </a:solidFill>
                <a:latin typeface="+mj-ea"/>
              </a:rPr>
              <a:t>試験</a:t>
            </a:r>
            <a:r>
              <a:rPr lang="ja-JP" altLang="en-US" b="1" kern="0" dirty="0" smtClean="0">
                <a:latin typeface="+mj-ea"/>
              </a:rPr>
              <a:t>・</a:t>
            </a:r>
            <a:r>
              <a:rPr lang="ja-JP" altLang="en-US" b="1" kern="0" dirty="0">
                <a:latin typeface="+mj-ea"/>
              </a:rPr>
              <a:t>論述</a:t>
            </a:r>
            <a:r>
              <a:rPr lang="ja-JP" altLang="en-US" b="1" kern="0" dirty="0" smtClean="0">
                <a:latin typeface="+mj-ea"/>
              </a:rPr>
              <a:t>試験・</a:t>
            </a:r>
            <a:r>
              <a:rPr lang="ja-JP" altLang="en-US" b="1" kern="0" dirty="0">
                <a:latin typeface="+mj-ea"/>
              </a:rPr>
              <a:t>口答試験</a:t>
            </a:r>
            <a:r>
              <a:rPr lang="ja-JP" altLang="en-US" b="1" kern="0" dirty="0">
                <a:solidFill>
                  <a:srgbClr val="CC0066"/>
                </a:solidFill>
                <a:latin typeface="+mj-ea"/>
              </a:rPr>
              <a:t>　</a:t>
            </a:r>
            <a:r>
              <a:rPr lang="ja-JP" altLang="en-US" b="1" kern="0" dirty="0" smtClean="0">
                <a:solidFill>
                  <a:srgbClr val="CC0066"/>
                </a:solidFill>
                <a:latin typeface="+mj-ea"/>
              </a:rPr>
              <a:t>・</a:t>
            </a:r>
            <a:r>
              <a:rPr lang="ja-JP" altLang="en-US" b="1" kern="0" dirty="0">
                <a:solidFill>
                  <a:srgbClr val="CC0066"/>
                </a:solidFill>
                <a:latin typeface="+mj-ea"/>
              </a:rPr>
              <a:t>ＣＢＴ（含★動画試験）</a:t>
            </a:r>
            <a:endParaRPr lang="en-US" altLang="ja-JP" b="1" kern="0" dirty="0">
              <a:solidFill>
                <a:srgbClr val="CC0066"/>
              </a:solidFill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>
                <a:solidFill>
                  <a:srgbClr val="CC0066"/>
                </a:solidFill>
                <a:latin typeface="+mj-ea"/>
              </a:rPr>
              <a:t>・各種ピア評価　・自己評価　 ・映像評価　・</a:t>
            </a:r>
            <a:r>
              <a:rPr lang="ja-JP" altLang="ja-JP" b="1" dirty="0">
                <a:solidFill>
                  <a:srgbClr val="CC0066"/>
                </a:solidFill>
                <a:latin typeface="+mj-ea"/>
              </a:rPr>
              <a:t>観察評価</a:t>
            </a:r>
            <a:endParaRPr lang="en-US" altLang="ja-JP" b="1" dirty="0">
              <a:solidFill>
                <a:srgbClr val="CC0066"/>
              </a:solidFill>
              <a:latin typeface="+mj-ea"/>
            </a:endParaRPr>
          </a:p>
          <a:p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・</a:t>
            </a:r>
            <a:r>
              <a:rPr lang="ja-JP" altLang="ja-JP" b="1" dirty="0">
                <a:solidFill>
                  <a:srgbClr val="CC0066"/>
                </a:solidFill>
                <a:latin typeface="+mj-ea"/>
              </a:rPr>
              <a:t>ポートフォーリオ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　</a:t>
            </a:r>
            <a:r>
              <a:rPr lang="ja-JP" altLang="en-US" b="1" dirty="0">
                <a:latin typeface="+mj-ea"/>
              </a:rPr>
              <a:t>（画像・動画提出含む）</a:t>
            </a:r>
            <a:endParaRPr lang="en-US" altLang="ja-JP" b="1" dirty="0">
              <a:latin typeface="+mj-ea"/>
            </a:endParaRPr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en-US" altLang="ja-JP" b="1" dirty="0" err="1">
                <a:latin typeface="+mj-ea"/>
              </a:rPr>
              <a:t>CbD</a:t>
            </a:r>
            <a:r>
              <a:rPr lang="ja-JP" altLang="ja-JP" b="1" dirty="0">
                <a:latin typeface="+mj-ea"/>
              </a:rPr>
              <a:t>　</a:t>
            </a:r>
            <a:r>
              <a:rPr lang="en-US" altLang="ja-JP" b="1" dirty="0">
                <a:latin typeface="+mj-ea"/>
              </a:rPr>
              <a:t>(case-based discussion)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　</a:t>
            </a:r>
            <a:endParaRPr lang="en-US" altLang="ja-JP" b="1" dirty="0">
              <a:solidFill>
                <a:srgbClr val="CC0066"/>
              </a:solidFill>
              <a:latin typeface="+mj-ea"/>
            </a:endParaRPr>
          </a:p>
          <a:p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・</a:t>
            </a:r>
            <a:r>
              <a:rPr lang="en-US" altLang="ja-JP" b="1" dirty="0">
                <a:solidFill>
                  <a:srgbClr val="CC0066"/>
                </a:solidFill>
                <a:latin typeface="+mj-ea"/>
              </a:rPr>
              <a:t>OSCE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： </a:t>
            </a:r>
            <a:r>
              <a:rPr lang="ja-JP" altLang="ja-JP" b="1" dirty="0">
                <a:solidFill>
                  <a:srgbClr val="CC0066"/>
                </a:solidFill>
                <a:latin typeface="+mj-ea"/>
              </a:rPr>
              <a:t>客観的臨床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能力</a:t>
            </a:r>
            <a:r>
              <a:rPr lang="ja-JP" altLang="ja-JP" b="1" dirty="0">
                <a:solidFill>
                  <a:srgbClr val="CC0066"/>
                </a:solidFill>
                <a:latin typeface="+mj-ea"/>
              </a:rPr>
              <a:t>試験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　　　　</a:t>
            </a:r>
            <a:r>
              <a:rPr lang="en-US" altLang="ja-JP" b="1" dirty="0">
                <a:solidFill>
                  <a:srgbClr val="CC0066"/>
                </a:solidFill>
                <a:latin typeface="+mj-ea"/>
              </a:rPr>
              <a:t>1</a:t>
            </a:r>
            <a:r>
              <a:rPr lang="ja-JP" altLang="en-US" b="1" dirty="0">
                <a:latin typeface="+mj-ea"/>
              </a:rPr>
              <a:t>～</a:t>
            </a:r>
            <a:r>
              <a:rPr lang="en-US" altLang="ja-JP" b="1" dirty="0">
                <a:latin typeface="+mj-ea"/>
              </a:rPr>
              <a:t>6</a:t>
            </a:r>
            <a:r>
              <a:rPr lang="ja-JP" altLang="en-US" b="1" dirty="0">
                <a:latin typeface="+mj-ea"/>
              </a:rPr>
              <a:t>年、　各科等、</a:t>
            </a:r>
            <a:endParaRPr lang="en-US" altLang="ja-JP" b="1" dirty="0">
              <a:latin typeface="+mj-ea"/>
            </a:endParaRPr>
          </a:p>
          <a:p>
            <a:endParaRPr lang="en-US" altLang="ja-JP" b="1" dirty="0" smtClean="0">
              <a:solidFill>
                <a:srgbClr val="CC0066"/>
              </a:solidFill>
            </a:endParaRPr>
          </a:p>
          <a:p>
            <a:r>
              <a:rPr lang="ja-JP" altLang="en-US" b="1" dirty="0" err="1" smtClean="0"/>
              <a:t>ー</a:t>
            </a:r>
            <a:r>
              <a:rPr lang="ja-JP" altLang="en-US" b="1" dirty="0"/>
              <a:t>ー　以下、臨床実習開始後に可能　</a:t>
            </a:r>
            <a:r>
              <a:rPr lang="ja-JP" altLang="en-US" b="1" dirty="0" err="1" smtClean="0"/>
              <a:t>ー</a:t>
            </a:r>
            <a:r>
              <a:rPr lang="ja-JP" altLang="en-US" b="1" dirty="0" smtClean="0"/>
              <a:t>ー</a:t>
            </a:r>
            <a:endParaRPr lang="en-US" altLang="ja-JP" b="1" dirty="0"/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en-US" altLang="ja-JP" b="1" dirty="0">
                <a:latin typeface="+mj-ea"/>
              </a:rPr>
              <a:t>Mini-CEX (mini-clinical evaluation exercise)</a:t>
            </a:r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en-US" altLang="ja-JP" b="1" dirty="0">
                <a:latin typeface="+mj-ea"/>
              </a:rPr>
              <a:t>DOPS (direct observation of procedural skills)</a:t>
            </a:r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en-US" altLang="ja-JP" b="1" dirty="0">
                <a:latin typeface="+mj-ea"/>
              </a:rPr>
              <a:t>Mini-PAT (mini-peer assessment tool)</a:t>
            </a:r>
            <a:r>
              <a:rPr lang="ja-JP" altLang="en-US" b="1" dirty="0">
                <a:latin typeface="+mj-ea"/>
              </a:rPr>
              <a:t>　</a:t>
            </a:r>
            <a:endParaRPr lang="en-US" altLang="ja-JP" b="1" dirty="0">
              <a:latin typeface="+mj-ea"/>
            </a:endParaRPr>
          </a:p>
          <a:p>
            <a:r>
              <a:rPr lang="ja-JP" altLang="en-US" b="1" dirty="0">
                <a:solidFill>
                  <a:srgbClr val="CC0066"/>
                </a:solidFill>
              </a:rPr>
              <a:t>　</a:t>
            </a:r>
            <a:endParaRPr lang="en-US" altLang="ja-JP" b="1" dirty="0">
              <a:solidFill>
                <a:srgbClr val="CC0066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7780882" y="0"/>
            <a:ext cx="2214068" cy="64633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sz="3600" b="1" u="sng" dirty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1</a:t>
            </a:r>
            <a:r>
              <a:rPr lang="ja-JP" altLang="en-US" sz="3600" b="1" u="sng" dirty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年次通年</a:t>
            </a:r>
            <a:endParaRPr lang="ja-JP" altLang="en-US" sz="3600" dirty="0"/>
          </a:p>
        </p:txBody>
      </p:sp>
      <p:sp>
        <p:nvSpPr>
          <p:cNvPr id="10" name="正方形/長方形 9"/>
          <p:cNvSpPr/>
          <p:nvPr/>
        </p:nvSpPr>
        <p:spPr>
          <a:xfrm>
            <a:off x="4567436" y="2276872"/>
            <a:ext cx="5694205" cy="4320480"/>
          </a:xfrm>
          <a:prstGeom prst="rect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50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8" y="764704"/>
            <a:ext cx="5554391" cy="595211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72" y="-8467"/>
            <a:ext cx="8690082" cy="8173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079604" y="1237604"/>
            <a:ext cx="400301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u="sng" dirty="0">
                <a:latin typeface="+mj-ea"/>
                <a:cs typeface="Times New Roman" panose="02020603050405020304" pitchFamily="18" charset="0"/>
              </a:rPr>
              <a:t>〇目的意識と戦略</a:t>
            </a:r>
            <a:r>
              <a:rPr lang="ja-JP" altLang="en-US" u="sng" dirty="0" smtClean="0">
                <a:latin typeface="+mj-ea"/>
                <a:cs typeface="Times New Roman" panose="02020603050405020304" pitchFamily="18" charset="0"/>
              </a:rPr>
              <a:t>明確化</a:t>
            </a:r>
            <a:endParaRPr lang="en-US" altLang="ja-JP" dirty="0" smtClean="0">
              <a:latin typeface="+mj-ea"/>
            </a:endParaRPr>
          </a:p>
          <a:p>
            <a:r>
              <a:rPr lang="ja-JP" altLang="en-US" dirty="0" smtClean="0">
                <a:latin typeface="+mj-ea"/>
              </a:rPr>
              <a:t>３</a:t>
            </a:r>
            <a:r>
              <a:rPr lang="ja-JP" altLang="en-US" dirty="0">
                <a:latin typeface="+mj-ea"/>
              </a:rPr>
              <a:t>．重要</a:t>
            </a:r>
            <a:r>
              <a:rPr lang="ja-JP" altLang="en-US" dirty="0" smtClean="0">
                <a:latin typeface="+mj-ea"/>
              </a:rPr>
              <a:t>症例ベース</a:t>
            </a:r>
            <a:r>
              <a:rPr lang="ja-JP" altLang="en-US" dirty="0">
                <a:latin typeface="+mj-ea"/>
              </a:rPr>
              <a:t>で各分野</a:t>
            </a:r>
            <a:r>
              <a:rPr lang="ja-JP" altLang="en-US" dirty="0" smtClean="0">
                <a:latin typeface="+mj-ea"/>
              </a:rPr>
              <a:t>統合する</a:t>
            </a:r>
            <a:r>
              <a:rPr lang="ja-JP" altLang="en-US" dirty="0">
                <a:latin typeface="+mj-ea"/>
              </a:rPr>
              <a:t>。</a:t>
            </a:r>
            <a:endParaRPr lang="en-US" altLang="ja-JP" dirty="0">
              <a:latin typeface="+mj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055268" y="916091"/>
            <a:ext cx="720080" cy="19356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77520" y="2060848"/>
            <a:ext cx="3985386" cy="480131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u="sng" dirty="0">
                <a:latin typeface="+mj-ea"/>
              </a:rPr>
              <a:t>〇効率的、効果的に</a:t>
            </a:r>
            <a:endParaRPr lang="en-US" altLang="ja-JP" u="sng" dirty="0">
              <a:latin typeface="+mj-ea"/>
            </a:endParaRPr>
          </a:p>
          <a:p>
            <a:r>
              <a:rPr lang="ja-JP" altLang="en-US" dirty="0">
                <a:latin typeface="+mj-ea"/>
              </a:rPr>
              <a:t>　　４</a:t>
            </a:r>
            <a:r>
              <a:rPr lang="ja-JP" altLang="en-US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人手不足でも実現可能な形</a:t>
            </a:r>
            <a:r>
              <a:rPr lang="ja-JP" altLang="ja-JP" dirty="0" smtClean="0">
                <a:latin typeface="+mj-ea"/>
                <a:cs typeface="Times New Roman" panose="02020603050405020304" pitchFamily="18" charset="0"/>
              </a:rPr>
              <a:t>に</a:t>
            </a:r>
            <a:endParaRPr lang="en-US" altLang="ja-JP" dirty="0" smtClean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　</a:t>
            </a:r>
            <a:r>
              <a:rPr lang="ja-JP" altLang="en-US" dirty="0" smtClean="0">
                <a:latin typeface="+mj-ea"/>
                <a:cs typeface="Times New Roman" panose="02020603050405020304" pitchFamily="18" charset="0"/>
              </a:rPr>
              <a:t>　　　　　　　　　</a:t>
            </a:r>
            <a:r>
              <a:rPr lang="ja-JP" altLang="ja-JP" dirty="0" smtClean="0">
                <a:latin typeface="+mj-ea"/>
                <a:cs typeface="Times New Roman" panose="02020603050405020304" pitchFamily="18" charset="0"/>
              </a:rPr>
              <a:t>修正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して幅広く実施、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kumimoji="1" lang="ja-JP" altLang="en-US" u="sng" dirty="0" smtClean="0">
                <a:solidFill>
                  <a:srgbClr val="CC0066"/>
                </a:solidFill>
              </a:rPr>
              <a:t>入学直後から火曜日は</a:t>
            </a:r>
            <a:endParaRPr kumimoji="1" lang="en-US" altLang="ja-JP" u="sng" dirty="0" smtClean="0">
              <a:solidFill>
                <a:srgbClr val="CC0066"/>
              </a:solidFill>
            </a:endParaRPr>
          </a:p>
          <a:p>
            <a:r>
              <a:rPr lang="ja-JP" altLang="en-US" dirty="0">
                <a:solidFill>
                  <a:srgbClr val="CC0066"/>
                </a:solidFill>
              </a:rPr>
              <a:t>　</a:t>
            </a:r>
            <a:r>
              <a:rPr lang="ja-JP" altLang="en-US" dirty="0" smtClean="0">
                <a:solidFill>
                  <a:srgbClr val="CC0066"/>
                </a:solidFill>
              </a:rPr>
              <a:t>　　</a:t>
            </a:r>
            <a:r>
              <a:rPr kumimoji="1" lang="ja-JP" altLang="en-US" u="sng" dirty="0" smtClean="0">
                <a:solidFill>
                  <a:srgbClr val="CC0066"/>
                </a:solidFill>
              </a:rPr>
              <a:t>通年で</a:t>
            </a:r>
            <a:r>
              <a:rPr kumimoji="1" lang="en-US" altLang="ja-JP" u="sng" dirty="0" smtClean="0">
                <a:solidFill>
                  <a:srgbClr val="CC0066"/>
                </a:solidFill>
              </a:rPr>
              <a:t>『</a:t>
            </a:r>
            <a:r>
              <a:rPr lang="ja-JP" altLang="en-US" u="sng" dirty="0" smtClean="0">
                <a:solidFill>
                  <a:srgbClr val="CC0066"/>
                </a:solidFill>
              </a:rPr>
              <a:t>同じチーム</a:t>
            </a:r>
            <a:r>
              <a:rPr lang="en-US" altLang="ja-JP" u="sng" dirty="0" smtClean="0">
                <a:solidFill>
                  <a:srgbClr val="CC0066"/>
                </a:solidFill>
              </a:rPr>
              <a:t>』</a:t>
            </a:r>
            <a:r>
              <a:rPr lang="ja-JP" altLang="en-US" u="sng" dirty="0" smtClean="0">
                <a:solidFill>
                  <a:srgbClr val="CC0066"/>
                </a:solidFill>
              </a:rPr>
              <a:t>（かつ指定席）</a:t>
            </a:r>
            <a:endParaRPr lang="en-US" altLang="ja-JP" u="sng" dirty="0" smtClean="0">
              <a:solidFill>
                <a:srgbClr val="CC0066"/>
              </a:solidFill>
            </a:endParaRPr>
          </a:p>
          <a:p>
            <a:r>
              <a:rPr lang="ja-JP" altLang="en-US" dirty="0" smtClean="0">
                <a:solidFill>
                  <a:srgbClr val="CC0066"/>
                </a:solidFill>
              </a:rPr>
              <a:t>　　　</a:t>
            </a:r>
            <a:r>
              <a:rPr lang="ja-JP" altLang="en-US" u="sng" dirty="0" smtClean="0">
                <a:solidFill>
                  <a:srgbClr val="CC0066"/>
                </a:solidFill>
              </a:rPr>
              <a:t>（いつでも修正</a:t>
            </a:r>
            <a:r>
              <a:rPr lang="en-US" altLang="ja-JP" u="sng" dirty="0" smtClean="0">
                <a:solidFill>
                  <a:srgbClr val="CC0066"/>
                </a:solidFill>
              </a:rPr>
              <a:t>TBL</a:t>
            </a:r>
            <a:r>
              <a:rPr lang="ja-JP" altLang="en-US" u="sng" dirty="0" smtClean="0">
                <a:solidFill>
                  <a:srgbClr val="CC0066"/>
                </a:solidFill>
              </a:rPr>
              <a:t>可能</a:t>
            </a:r>
            <a:r>
              <a:rPr lang="en-US" altLang="ja-JP" u="sng" dirty="0" smtClean="0">
                <a:solidFill>
                  <a:srgbClr val="CC0066"/>
                </a:solidFill>
              </a:rPr>
              <a:t>)</a:t>
            </a:r>
          </a:p>
          <a:p>
            <a:r>
              <a:rPr lang="ja-JP" altLang="en-US" dirty="0" smtClean="0"/>
              <a:t>　　　</a:t>
            </a:r>
            <a:endParaRPr lang="en-US" altLang="ja-JP" dirty="0" smtClean="0"/>
          </a:p>
          <a:p>
            <a:r>
              <a:rPr lang="en-US" altLang="ja-JP" u="sng" dirty="0" smtClean="0">
                <a:solidFill>
                  <a:srgbClr val="CC0066"/>
                </a:solidFill>
              </a:rPr>
              <a:t> </a:t>
            </a:r>
            <a:r>
              <a:rPr lang="ja-JP" altLang="en-US" dirty="0" smtClean="0">
                <a:solidFill>
                  <a:srgbClr val="CC0066"/>
                </a:solidFill>
              </a:rPr>
              <a:t>　　</a:t>
            </a:r>
            <a:r>
              <a:rPr lang="en-US" altLang="ja-JP" u="sng" dirty="0" smtClean="0">
                <a:solidFill>
                  <a:srgbClr val="CC0066"/>
                </a:solidFill>
              </a:rPr>
              <a:t>『</a:t>
            </a:r>
            <a:r>
              <a:rPr lang="ja-JP" altLang="en-US" u="sng" dirty="0">
                <a:solidFill>
                  <a:srgbClr val="CC0066"/>
                </a:solidFill>
              </a:rPr>
              <a:t>同じチーム</a:t>
            </a:r>
            <a:r>
              <a:rPr lang="en-US" altLang="ja-JP" u="sng" dirty="0">
                <a:solidFill>
                  <a:srgbClr val="CC0066"/>
                </a:solidFill>
              </a:rPr>
              <a:t>』</a:t>
            </a:r>
            <a:endParaRPr lang="en-US" altLang="ja-JP" dirty="0" smtClean="0"/>
          </a:p>
          <a:p>
            <a:r>
              <a:rPr lang="ja-JP" altLang="en-US" dirty="0" smtClean="0"/>
              <a:t>　　　　・胸痛・腹痛課題</a:t>
            </a:r>
            <a:endParaRPr lang="en-US" altLang="ja-JP" dirty="0" smtClean="0"/>
          </a:p>
          <a:p>
            <a:r>
              <a:rPr lang="ja-JP" altLang="en-US" dirty="0" smtClean="0"/>
              <a:t>　　　　・医療面接ロールプレイ演習</a:t>
            </a:r>
            <a:endParaRPr lang="en-US" altLang="ja-JP" dirty="0" smtClean="0"/>
          </a:p>
          <a:p>
            <a:r>
              <a:rPr lang="ja-JP" altLang="en-US" dirty="0" smtClean="0"/>
              <a:t>　　　　・医療面接</a:t>
            </a:r>
            <a:r>
              <a:rPr lang="en-US" altLang="ja-JP" dirty="0" smtClean="0"/>
              <a:t>OSCE</a:t>
            </a:r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・心エコー・腹部エコー演習</a:t>
            </a:r>
            <a:endParaRPr lang="en-US" altLang="ja-JP" dirty="0" smtClean="0"/>
          </a:p>
          <a:p>
            <a:r>
              <a:rPr lang="ja-JP" altLang="en-US" dirty="0" smtClean="0"/>
              <a:t>　　　　・心</a:t>
            </a:r>
            <a:r>
              <a:rPr lang="ja-JP" altLang="en-US" dirty="0"/>
              <a:t>エコー・腹部エコー</a:t>
            </a:r>
            <a:r>
              <a:rPr lang="en-US" altLang="ja-JP" dirty="0" smtClean="0"/>
              <a:t>OSCE</a:t>
            </a:r>
          </a:p>
          <a:p>
            <a:r>
              <a:rPr lang="ja-JP" altLang="en-US" dirty="0" smtClean="0"/>
              <a:t>　　　　・プレゼン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・エコー</a:t>
            </a:r>
            <a:r>
              <a:rPr lang="ja-JP" altLang="en-US" dirty="0"/>
              <a:t>演習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・ピア評価（</a:t>
            </a:r>
            <a:r>
              <a:rPr lang="en-US" altLang="ja-JP" dirty="0" smtClean="0"/>
              <a:t>OSCE,</a:t>
            </a:r>
            <a:r>
              <a:rPr lang="ja-JP" altLang="en-US" dirty="0" smtClean="0"/>
              <a:t>プレゼン）</a:t>
            </a:r>
            <a:endParaRPr lang="en-US" altLang="ja-JP" dirty="0" smtClean="0"/>
          </a:p>
          <a:p>
            <a:r>
              <a:rPr kumimoji="1" lang="ja-JP" altLang="en-US" dirty="0" smtClean="0"/>
              <a:t>　　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223620" y="2924944"/>
            <a:ext cx="3744415" cy="3791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38997" y="611588"/>
            <a:ext cx="326243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年次　入学した週　火曜日から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55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10112052" cy="571980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62980" y="2996952"/>
            <a:ext cx="3384376" cy="86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447712" y="1124744"/>
            <a:ext cx="3839288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ja-JP" altLang="en-US" dirty="0"/>
              <a:t>入学直後から火曜日は</a:t>
            </a:r>
            <a:endParaRPr lang="en-US" altLang="ja-JP" dirty="0"/>
          </a:p>
          <a:p>
            <a:r>
              <a:rPr lang="ja-JP" altLang="en-US" dirty="0"/>
              <a:t>　　　通年で同じチーム（かつ指定席）</a:t>
            </a:r>
            <a:endParaRPr lang="en-US" altLang="ja-JP" dirty="0"/>
          </a:p>
          <a:p>
            <a:r>
              <a:rPr lang="ja-JP" altLang="en-US" dirty="0"/>
              <a:t>　　　（いつでも修正</a:t>
            </a:r>
            <a:r>
              <a:rPr lang="en-US" altLang="ja-JP" dirty="0"/>
              <a:t>TBL</a:t>
            </a:r>
            <a:r>
              <a:rPr lang="ja-JP" altLang="en-US" dirty="0"/>
              <a:t>可能</a:t>
            </a:r>
            <a:r>
              <a:rPr lang="en-US" altLang="ja-JP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48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" y="-585290"/>
            <a:ext cx="10279345" cy="752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A7DBB-A77A-4D19-8260-98DF8521FCCF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sp>
        <p:nvSpPr>
          <p:cNvPr id="5" name="正方形/長方形 4"/>
          <p:cNvSpPr/>
          <p:nvPr/>
        </p:nvSpPr>
        <p:spPr>
          <a:xfrm>
            <a:off x="1039044" y="337315"/>
            <a:ext cx="7776864" cy="523220"/>
          </a:xfrm>
          <a:prstGeom prst="rect">
            <a:avLst/>
          </a:prstGeom>
          <a:solidFill>
            <a:srgbClr val="BDEE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ja-JP" sz="2800" b="1" dirty="0"/>
              <a:t>初年次ゼミ医学科・保健学科合同セッション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6898343" y="4106279"/>
            <a:ext cx="3315766" cy="2573767"/>
            <a:chOff x="7372350" y="7119929"/>
            <a:chExt cx="3315766" cy="2573767"/>
          </a:xfrm>
        </p:grpSpPr>
        <p:sp>
          <p:nvSpPr>
            <p:cNvPr id="9" name="正方形/長方形 8"/>
            <p:cNvSpPr/>
            <p:nvPr/>
          </p:nvSpPr>
          <p:spPr>
            <a:xfrm>
              <a:off x="7372350" y="7119929"/>
              <a:ext cx="3315766" cy="2573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1772" y="7317432"/>
              <a:ext cx="2901913" cy="2237062"/>
            </a:xfrm>
            <a:prstGeom prst="rect">
              <a:avLst/>
            </a:prstGeom>
          </p:spPr>
        </p:pic>
      </p:grpSp>
      <p:sp>
        <p:nvSpPr>
          <p:cNvPr id="14" name="正方形/長方形 13"/>
          <p:cNvSpPr/>
          <p:nvPr/>
        </p:nvSpPr>
        <p:spPr>
          <a:xfrm>
            <a:off x="570978" y="981184"/>
            <a:ext cx="5796658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u="sng" dirty="0">
                <a:latin typeface="+mj-ea"/>
              </a:rPr>
              <a:t>〇効率的、効果的に</a:t>
            </a:r>
            <a:endParaRPr lang="en-US" altLang="ja-JP" u="sng" dirty="0">
              <a:latin typeface="+mj-ea"/>
            </a:endParaRPr>
          </a:p>
          <a:p>
            <a:r>
              <a:rPr lang="ja-JP" altLang="en-US" dirty="0">
                <a:latin typeface="+mj-ea"/>
              </a:rPr>
              <a:t>　　４</a:t>
            </a:r>
            <a:r>
              <a:rPr lang="ja-JP" altLang="en-US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人手不足でも実現可能な形に修正して幅広く実施、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　　５．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効率的な</a:t>
            </a:r>
            <a:r>
              <a:rPr lang="en-US" altLang="ja-JP" dirty="0">
                <a:latin typeface="+mj-ea"/>
                <a:cs typeface="Times New Roman" panose="02020603050405020304" pitchFamily="18" charset="0"/>
              </a:rPr>
              <a:t>e-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ラーニング機能の</a:t>
            </a:r>
            <a:r>
              <a:rPr lang="ja-JP" altLang="ja-JP" dirty="0" smtClean="0">
                <a:latin typeface="+mj-ea"/>
                <a:cs typeface="Times New Roman" panose="02020603050405020304" pitchFamily="18" charset="0"/>
              </a:rPr>
              <a:t>活用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253319" y="4075701"/>
            <a:ext cx="3429000" cy="2645775"/>
            <a:chOff x="4351412" y="7018870"/>
            <a:chExt cx="3429000" cy="2645775"/>
          </a:xfrm>
        </p:grpSpPr>
        <p:sp>
          <p:nvSpPr>
            <p:cNvPr id="6" name="正方形/長方形 5"/>
            <p:cNvSpPr/>
            <p:nvPr/>
          </p:nvSpPr>
          <p:spPr>
            <a:xfrm>
              <a:off x="4351412" y="7018870"/>
              <a:ext cx="3429000" cy="26457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436" y="7201182"/>
              <a:ext cx="3055385" cy="227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24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4" y="891280"/>
            <a:ext cx="6086475" cy="34385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2050" y="216990"/>
            <a:ext cx="10268174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3200" b="1" dirty="0" smtClean="0"/>
              <a:t>1</a:t>
            </a:r>
            <a:r>
              <a:rPr lang="ja-JP" altLang="en-US" sz="3200" b="1" dirty="0" smtClean="0"/>
              <a:t>年次</a:t>
            </a:r>
            <a:r>
              <a:rPr lang="ja-JP" altLang="ja-JP" sz="3200" b="1" dirty="0" smtClean="0"/>
              <a:t>合同講義</a:t>
            </a:r>
            <a:r>
              <a:rPr lang="ja-JP" altLang="en-US" sz="3200" b="1" dirty="0"/>
              <a:t>：</a:t>
            </a:r>
            <a:r>
              <a:rPr lang="ja-JP" altLang="ja-JP" sz="3200" b="1" dirty="0" smtClean="0"/>
              <a:t>ウエブ</a:t>
            </a:r>
            <a:r>
              <a:rPr lang="ja-JP" altLang="en-US" sz="3200" b="1" dirty="0" smtClean="0"/>
              <a:t>上で多職種グループ</a:t>
            </a:r>
            <a:r>
              <a:rPr lang="ja-JP" altLang="ja-JP" sz="3200" b="1" dirty="0" smtClean="0"/>
              <a:t>討論</a:t>
            </a:r>
            <a:r>
              <a:rPr lang="ja-JP" altLang="en-US" sz="3200" b="1" dirty="0" smtClean="0"/>
              <a:t>継続</a:t>
            </a:r>
            <a:r>
              <a:rPr lang="ja-JP" altLang="ja-JP" sz="3200" b="1" dirty="0"/>
              <a:t>　</a:t>
            </a:r>
            <a:endParaRPr lang="en-US" altLang="ja-JP" sz="3200" b="1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2423502" y="5805264"/>
            <a:ext cx="72008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1470" y="5525999"/>
            <a:ext cx="566809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US" u="sng" dirty="0">
                <a:latin typeface="+mj-ea"/>
              </a:rPr>
              <a:t>〇効率的、効果的</a:t>
            </a:r>
            <a:r>
              <a:rPr lang="ja-JP" altLang="en-US" u="sng" dirty="0" smtClean="0">
                <a:latin typeface="+mj-ea"/>
              </a:rPr>
              <a:t>に</a:t>
            </a:r>
            <a:endParaRPr lang="en-US" altLang="ja-JP" dirty="0" smtClean="0">
              <a:latin typeface="+mj-ea"/>
            </a:endParaRPr>
          </a:p>
          <a:p>
            <a:r>
              <a:rPr lang="ja-JP" altLang="en-US" dirty="0" smtClean="0">
                <a:latin typeface="+mj-ea"/>
              </a:rPr>
              <a:t>４</a:t>
            </a:r>
            <a:r>
              <a:rPr lang="ja-JP" altLang="en-US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人手不足でも実現可能な形に修正して幅広く実施、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 smtClean="0">
                <a:latin typeface="+mj-ea"/>
                <a:cs typeface="Times New Roman" panose="02020603050405020304" pitchFamily="18" charset="0"/>
              </a:rPr>
              <a:t>５</a:t>
            </a:r>
            <a:r>
              <a:rPr lang="ja-JP" altLang="en-US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効率的な</a:t>
            </a:r>
            <a:r>
              <a:rPr lang="en-US" altLang="ja-JP" dirty="0">
                <a:latin typeface="+mj-ea"/>
                <a:cs typeface="Times New Roman" panose="02020603050405020304" pitchFamily="18" charset="0"/>
              </a:rPr>
              <a:t>e-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ラーニング機能の活用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508" y="3284984"/>
            <a:ext cx="5133206" cy="366971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922441" y="5119841"/>
            <a:ext cx="3882794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そのままウエブ上で、継続的に</a:t>
            </a:r>
            <a:r>
              <a:rPr kumimoji="1" lang="en-US" altLang="ja-JP" sz="2000" dirty="0" smtClean="0"/>
              <a:t>PBL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856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5480267" y="1413063"/>
            <a:ext cx="3333155" cy="2140373"/>
            <a:chOff x="7087716" y="1410200"/>
            <a:chExt cx="3333155" cy="2140373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7716" y="1410200"/>
              <a:ext cx="3333155" cy="2118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7087716" y="1425670"/>
              <a:ext cx="1618134" cy="21249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1" name="Picture 2" descr="E:\imge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61" y="1455043"/>
            <a:ext cx="1445783" cy="203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72" y="4725144"/>
            <a:ext cx="3125119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4700" y="4509120"/>
            <a:ext cx="31623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5308" y="4543425"/>
            <a:ext cx="35337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0" y="0"/>
            <a:ext cx="10287000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+mn-ea"/>
                <a:ea typeface="+mn-ea"/>
              </a:rPr>
              <a:t>　</a:t>
            </a:r>
            <a:r>
              <a:rPr kumimoji="1" lang="en-US" altLang="ja-JP" sz="2400" b="1" dirty="0" smtClean="0">
                <a:latin typeface="+mn-ea"/>
                <a:ea typeface="+mn-ea"/>
              </a:rPr>
              <a:t>1</a:t>
            </a:r>
            <a:r>
              <a:rPr kumimoji="1" lang="ja-JP" altLang="en-US" sz="2400" b="1" dirty="0" smtClean="0">
                <a:latin typeface="+mn-ea"/>
                <a:ea typeface="+mn-ea"/>
              </a:rPr>
              <a:t>年次</a:t>
            </a:r>
            <a:r>
              <a:rPr kumimoji="1" lang="en-US" altLang="ja-JP" sz="2400" b="1" dirty="0" smtClean="0">
                <a:latin typeface="+mn-ea"/>
                <a:ea typeface="+mn-ea"/>
              </a:rPr>
              <a:t>4</a:t>
            </a:r>
            <a:r>
              <a:rPr kumimoji="1" lang="ja-JP" altLang="en-US" sz="2400" b="1" dirty="0" smtClean="0">
                <a:latin typeface="+mn-ea"/>
                <a:ea typeface="+mn-ea"/>
              </a:rPr>
              <a:t>月～　</a:t>
            </a:r>
            <a:r>
              <a:rPr lang="ja-JP" altLang="en-US" sz="2400" b="1" dirty="0" smtClean="0">
                <a:latin typeface="+mn-ea"/>
                <a:ea typeface="+mn-ea"/>
              </a:rPr>
              <a:t>医療面接における鑑別ポイント・ピットホール　修正ＰＢＬ／ＴＢＬ</a:t>
            </a:r>
            <a:endParaRPr lang="en-US" altLang="ja-JP" sz="2400" b="1" dirty="0" smtClean="0">
              <a:latin typeface="+mn-ea"/>
              <a:ea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2940" y="4386590"/>
            <a:ext cx="2840842" cy="954107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800" b="1" dirty="0" smtClean="0">
                <a:latin typeface="+mn-ea"/>
              </a:rPr>
              <a:t>修正</a:t>
            </a:r>
            <a:r>
              <a:rPr kumimoji="1" lang="en-US" altLang="ja-JP" sz="1800" b="1" dirty="0" smtClean="0">
                <a:latin typeface="+mn-ea"/>
              </a:rPr>
              <a:t>PBL</a:t>
            </a:r>
            <a:r>
              <a:rPr lang="ja-JP" altLang="en-US" b="1" dirty="0" smtClean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★チューターなし</a:t>
            </a:r>
            <a:endParaRPr lang="en-US" altLang="ja-JP" b="1" dirty="0" smtClean="0">
              <a:solidFill>
                <a:srgbClr val="CC0066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b="1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　</a:t>
            </a:r>
            <a:r>
              <a:rPr lang="ja-JP" altLang="en-US" b="1" dirty="0" smtClean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　映像機器を</a:t>
            </a:r>
            <a:r>
              <a:rPr lang="ja-JP" altLang="en-US" b="1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利用</a:t>
            </a:r>
            <a:endParaRPr lang="en-US" altLang="ja-JP" b="1" dirty="0">
              <a:solidFill>
                <a:srgbClr val="CC0066"/>
              </a:solidFill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チームコミュニケーション</a:t>
            </a:r>
            <a:endParaRPr lang="en-US" altLang="ja-JP" sz="2000" b="1" dirty="0" smtClean="0"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93587" y="4454035"/>
            <a:ext cx="2462534" cy="646331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1800" b="1" dirty="0" smtClean="0">
                <a:latin typeface="+mn-ea"/>
              </a:rPr>
              <a:t>全体プレゼンテーション</a:t>
            </a:r>
            <a:endParaRPr lang="en-US" altLang="ja-JP" sz="1800" b="1" dirty="0" smtClean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　</a:t>
            </a:r>
            <a:r>
              <a:rPr lang="ja-JP" altLang="en-US" b="1" dirty="0" smtClean="0">
                <a:latin typeface="+mn-ea"/>
              </a:rPr>
              <a:t>　　　　　</a:t>
            </a:r>
            <a:r>
              <a:rPr lang="ja-JP" altLang="en-US" sz="1800" b="1" dirty="0" smtClean="0">
                <a:latin typeface="+mn-ea"/>
              </a:rPr>
              <a:t>＋　修正ＴＢＬ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55160" y="4554420"/>
            <a:ext cx="2847254" cy="646331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1800" b="1" dirty="0" smtClean="0">
                <a:latin typeface="+mn-ea"/>
              </a:rPr>
              <a:t>医療面接コミュニケーション</a:t>
            </a:r>
            <a:endParaRPr lang="en-US" altLang="ja-JP" b="1" dirty="0" smtClean="0">
              <a:latin typeface="+mn-ea"/>
            </a:endParaRPr>
          </a:p>
          <a:p>
            <a:r>
              <a:rPr lang="en-US" altLang="ja-JP" sz="1800" b="1" dirty="0" smtClean="0">
                <a:latin typeface="+mn-ea"/>
              </a:rPr>
              <a:t>Role-playing </a:t>
            </a:r>
            <a:r>
              <a:rPr lang="ja-JP" altLang="en-US" sz="1800" b="1" dirty="0" smtClean="0">
                <a:latin typeface="+mn-ea"/>
              </a:rPr>
              <a:t>＋　修正ＴＢＬ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2839244" y="4509120"/>
            <a:ext cx="576064" cy="432048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sp>
        <p:nvSpPr>
          <p:cNvPr id="20" name="右矢印 19"/>
          <p:cNvSpPr/>
          <p:nvPr/>
        </p:nvSpPr>
        <p:spPr>
          <a:xfrm>
            <a:off x="5863580" y="4509120"/>
            <a:ext cx="1224136" cy="432048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152" y="1395262"/>
            <a:ext cx="1435604" cy="208526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89334" y="1061423"/>
            <a:ext cx="2710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  <a:ea typeface="+mn-ea"/>
              </a:rPr>
              <a:t>1</a:t>
            </a:r>
            <a:r>
              <a:rPr kumimoji="1" lang="ja-JP" altLang="en-US" sz="1600" b="1" dirty="0" smtClean="0">
                <a:latin typeface="+mn-ea"/>
                <a:ea typeface="+mn-ea"/>
              </a:rPr>
              <a:t>年次医療面接　指定教科書</a:t>
            </a:r>
            <a:endParaRPr kumimoji="1" lang="ja-JP" altLang="en-US" sz="1600" b="1" dirty="0">
              <a:latin typeface="+mn-ea"/>
              <a:ea typeface="+mn-e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06765" y="3818548"/>
            <a:ext cx="3469219" cy="40011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latin typeface="+mn-ea"/>
                <a:ea typeface="+mn-ea"/>
              </a:rPr>
              <a:t>ウエブ検索法、電子ブック活用</a:t>
            </a:r>
            <a:endParaRPr kumimoji="1" lang="ja-JP" altLang="en-US" sz="2000" dirty="0">
              <a:latin typeface="+mn-ea"/>
              <a:ea typeface="+mn-ea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A7DBB-A77A-4D19-8260-98DF8521FCCF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80418" y="1384995"/>
            <a:ext cx="5299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ja-JP" altLang="en-US" sz="2400" b="1" u="sng" dirty="0" smtClean="0">
                <a:solidFill>
                  <a:srgbClr val="C00000"/>
                </a:solidFill>
                <a:latin typeface="+mn-ea"/>
                <a:ea typeface="+mn-ea"/>
              </a:rPr>
              <a:t>胸痛　医療面接・臨床推論（１学期）</a:t>
            </a:r>
            <a:endParaRPr lang="en-US" altLang="ja-JP" sz="2400" b="1" u="sng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marL="514350" indent="-514350">
              <a:buAutoNum type="arabicPeriod"/>
            </a:pPr>
            <a:r>
              <a:rPr kumimoji="1" lang="ja-JP" altLang="en-US" sz="2400" b="1" u="sng" dirty="0" smtClean="0">
                <a:solidFill>
                  <a:srgbClr val="C00000"/>
                </a:solidFill>
                <a:latin typeface="+mn-ea"/>
                <a:ea typeface="+mn-ea"/>
              </a:rPr>
              <a:t>腹痛　</a:t>
            </a:r>
            <a:r>
              <a:rPr lang="ja-JP" altLang="en-US" sz="2400" b="1" u="sng" dirty="0">
                <a:solidFill>
                  <a:srgbClr val="C00000"/>
                </a:solidFill>
                <a:latin typeface="+mn-ea"/>
              </a:rPr>
              <a:t>医療面接・臨床推論</a:t>
            </a:r>
            <a:r>
              <a:rPr kumimoji="1" lang="ja-JP" altLang="en-US" sz="2400" b="1" u="sng" dirty="0" smtClean="0">
                <a:solidFill>
                  <a:srgbClr val="C00000"/>
                </a:solidFill>
                <a:latin typeface="+mn-ea"/>
                <a:ea typeface="+mn-ea"/>
              </a:rPr>
              <a:t>（</a:t>
            </a:r>
            <a:r>
              <a:rPr kumimoji="1" lang="en-US" altLang="ja-JP" sz="2400" b="1" u="sng" dirty="0" smtClean="0">
                <a:solidFill>
                  <a:srgbClr val="C00000"/>
                </a:solidFill>
                <a:latin typeface="+mn-ea"/>
                <a:ea typeface="+mn-ea"/>
              </a:rPr>
              <a:t>2</a:t>
            </a:r>
            <a:r>
              <a:rPr kumimoji="1" lang="ja-JP" altLang="en-US" sz="2400" b="1" u="sng" dirty="0" smtClean="0">
                <a:solidFill>
                  <a:srgbClr val="C00000"/>
                </a:solidFill>
                <a:latin typeface="+mn-ea"/>
                <a:ea typeface="+mn-ea"/>
              </a:rPr>
              <a:t>学期）</a:t>
            </a:r>
            <a:endParaRPr kumimoji="1" lang="en-US" altLang="ja-JP" sz="2400" b="1" u="sng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endParaRPr kumimoji="1" lang="ja-JP" altLang="en-US" sz="2400" b="1" dirty="0">
              <a:latin typeface="+mn-ea"/>
              <a:ea typeface="+mn-ea"/>
            </a:endParaRPr>
          </a:p>
        </p:txBody>
      </p:sp>
      <p:sp>
        <p:nvSpPr>
          <p:cNvPr id="26" name="右矢印 25"/>
          <p:cNvSpPr/>
          <p:nvPr/>
        </p:nvSpPr>
        <p:spPr>
          <a:xfrm rot="5400000">
            <a:off x="7499516" y="5157192"/>
            <a:ext cx="422756" cy="432048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324410" y="5562026"/>
            <a:ext cx="77296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OSCE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2980" y="511312"/>
            <a:ext cx="911018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医療面接力・臨床推論力・説明には</a:t>
            </a:r>
            <a:r>
              <a:rPr lang="ja-JP" altLang="en-US" sz="2400" b="1" dirty="0" smtClean="0"/>
              <a:t>患者さんの生命がかかっている。</a:t>
            </a:r>
            <a:endParaRPr lang="en-US" altLang="ja-JP" sz="2400" b="1" dirty="0" smtClean="0"/>
          </a:p>
        </p:txBody>
      </p:sp>
      <p:sp>
        <p:nvSpPr>
          <p:cNvPr id="2" name="正方形/長方形 1"/>
          <p:cNvSpPr/>
          <p:nvPr/>
        </p:nvSpPr>
        <p:spPr>
          <a:xfrm>
            <a:off x="77467" y="2764031"/>
            <a:ext cx="6028785" cy="14773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+mj-ea"/>
                <a:cs typeface="Times New Roman" panose="02020603050405020304" pitchFamily="18" charset="0"/>
              </a:rPr>
              <a:t>１．</a:t>
            </a:r>
            <a:r>
              <a:rPr lang="ja-JP" altLang="ja-JP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入学直後から</a:t>
            </a:r>
            <a:r>
              <a:rPr lang="ja-JP" altLang="en-US" b="1" dirty="0">
                <a:latin typeface="+mj-ea"/>
                <a:cs typeface="Times New Roman" panose="02020603050405020304" pitchFamily="18" charset="0"/>
              </a:rPr>
              <a:t>通年でアクティブラーニング</a:t>
            </a:r>
            <a:r>
              <a:rPr lang="ja-JP" altLang="ja-JP" b="1" dirty="0">
                <a:latin typeface="+mj-ea"/>
                <a:cs typeface="Times New Roman" panose="02020603050405020304" pitchFamily="18" charset="0"/>
              </a:rPr>
              <a:t>の手法を</a:t>
            </a:r>
            <a:r>
              <a:rPr lang="ja-JP" altLang="ja-JP" b="1" dirty="0" smtClean="0">
                <a:latin typeface="+mj-ea"/>
                <a:cs typeface="Times New Roman" panose="02020603050405020304" pitchFamily="18" charset="0"/>
              </a:rPr>
              <a:t>駆使</a:t>
            </a:r>
            <a:endParaRPr lang="en-US" altLang="ja-JP" b="1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b="1" dirty="0" smtClean="0">
                <a:latin typeface="+mj-ea"/>
              </a:rPr>
              <a:t>３</a:t>
            </a:r>
            <a:r>
              <a:rPr lang="ja-JP" altLang="en-US" b="1" dirty="0">
                <a:latin typeface="+mj-ea"/>
              </a:rPr>
              <a:t>．重要</a:t>
            </a:r>
            <a:r>
              <a:rPr lang="ja-JP" altLang="en-US" b="1" u="sng" dirty="0" smtClean="0">
                <a:solidFill>
                  <a:srgbClr val="CC0066"/>
                </a:solidFill>
                <a:latin typeface="+mj-ea"/>
              </a:rPr>
              <a:t>症例ベース</a:t>
            </a:r>
            <a:r>
              <a:rPr lang="ja-JP" altLang="en-US" b="1" dirty="0" smtClean="0">
                <a:latin typeface="+mj-ea"/>
              </a:rPr>
              <a:t>で</a:t>
            </a:r>
            <a:r>
              <a:rPr lang="ja-JP" altLang="en-US" b="1" dirty="0">
                <a:latin typeface="+mj-ea"/>
              </a:rPr>
              <a:t>各分野</a:t>
            </a:r>
            <a:r>
              <a:rPr lang="ja-JP" altLang="en-US" b="1" dirty="0" smtClean="0">
                <a:latin typeface="+mj-ea"/>
              </a:rPr>
              <a:t>統合する</a:t>
            </a:r>
            <a:r>
              <a:rPr lang="ja-JP" altLang="en-US" b="1" dirty="0">
                <a:latin typeface="+mj-ea"/>
              </a:rPr>
              <a:t>。</a:t>
            </a:r>
            <a:endParaRPr lang="en-US" altLang="ja-JP" b="1" dirty="0">
              <a:latin typeface="+mj-ea"/>
            </a:endParaRPr>
          </a:p>
          <a:p>
            <a:r>
              <a:rPr lang="ja-JP" altLang="en-US" b="1" dirty="0" smtClean="0">
                <a:latin typeface="+mj-ea"/>
              </a:rPr>
              <a:t>４</a:t>
            </a:r>
            <a:r>
              <a:rPr lang="ja-JP" altLang="en-US" b="1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b="1" dirty="0">
                <a:latin typeface="+mj-ea"/>
                <a:cs typeface="Times New Roman" panose="02020603050405020304" pitchFamily="18" charset="0"/>
              </a:rPr>
              <a:t>人手不足でも実現可能な形に</a:t>
            </a:r>
            <a:r>
              <a:rPr lang="ja-JP" altLang="ja-JP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修正して幅広く</a:t>
            </a:r>
            <a:r>
              <a:rPr lang="ja-JP" altLang="ja-JP" b="1" dirty="0">
                <a:latin typeface="+mj-ea"/>
                <a:cs typeface="Times New Roman" panose="02020603050405020304" pitchFamily="18" charset="0"/>
              </a:rPr>
              <a:t>実施、</a:t>
            </a:r>
            <a:endParaRPr lang="en-US" altLang="ja-JP" b="1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b="1" dirty="0" smtClean="0">
                <a:latin typeface="+mj-ea"/>
                <a:cs typeface="Times New Roman" panose="02020603050405020304" pitchFamily="18" charset="0"/>
              </a:rPr>
              <a:t>６</a:t>
            </a:r>
            <a:r>
              <a:rPr lang="ja-JP" altLang="en-US" b="1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en-US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映像・シミュレーション</a:t>
            </a:r>
            <a:r>
              <a:rPr lang="ja-JP" altLang="en-US" b="1" dirty="0">
                <a:latin typeface="+mj-ea"/>
                <a:cs typeface="Times New Roman" panose="02020603050405020304" pitchFamily="18" charset="0"/>
              </a:rPr>
              <a:t>を利用</a:t>
            </a:r>
            <a:endParaRPr lang="en-US" altLang="ja-JP" b="1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b="1" dirty="0" smtClean="0">
                <a:latin typeface="+mj-ea"/>
                <a:cs typeface="Times New Roman" panose="02020603050405020304" pitchFamily="18" charset="0"/>
              </a:rPr>
              <a:t>７</a:t>
            </a:r>
            <a:r>
              <a:rPr lang="ja-JP" altLang="en-US" b="1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b="1" dirty="0">
                <a:latin typeface="+mj-ea"/>
                <a:cs typeface="Times New Roman" panose="02020603050405020304" pitchFamily="18" charset="0"/>
              </a:rPr>
              <a:t>段階的な</a:t>
            </a:r>
            <a:r>
              <a:rPr lang="ja-JP" altLang="ja-JP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パフォ－マンス評価</a:t>
            </a:r>
            <a:r>
              <a:rPr lang="ja-JP" altLang="ja-JP" b="1" dirty="0">
                <a:latin typeface="+mj-ea"/>
                <a:cs typeface="Times New Roman" panose="02020603050405020304" pitchFamily="18" charset="0"/>
              </a:rPr>
              <a:t>を充実</a:t>
            </a:r>
            <a:r>
              <a:rPr lang="ja-JP" altLang="ja-JP" b="1" dirty="0" smtClean="0">
                <a:latin typeface="+mj-ea"/>
                <a:cs typeface="Times New Roman" panose="02020603050405020304" pitchFamily="18" charset="0"/>
              </a:rPr>
              <a:t>、</a:t>
            </a:r>
            <a:r>
              <a:rPr lang="ja-JP" altLang="en-US" b="1" dirty="0">
                <a:latin typeface="+mj-ea"/>
                <a:cs typeface="Times New Roman" panose="02020603050405020304" pitchFamily="18" charset="0"/>
              </a:rPr>
              <a:t>　</a:t>
            </a:r>
            <a:endParaRPr lang="en-US" altLang="ja-JP" b="1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5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" y="0"/>
            <a:ext cx="101587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543100" y="4077072"/>
            <a:ext cx="1368152" cy="4320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27076" y="387490"/>
            <a:ext cx="6760184" cy="113877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電子ブックの併用　</a:t>
            </a:r>
            <a:r>
              <a:rPr kumimoji="1" lang="ja-JP" altLang="en-US" sz="3200" dirty="0" smtClean="0"/>
              <a:t>・大学図書館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　　　　　　　　　　　 ・個人購入図書</a:t>
            </a:r>
            <a:endParaRPr kumimoji="1" lang="ja-JP" altLang="en-US" sz="3200" dirty="0"/>
          </a:p>
        </p:txBody>
      </p:sp>
      <p:sp>
        <p:nvSpPr>
          <p:cNvPr id="7" name="正方形/長方形 6"/>
          <p:cNvSpPr/>
          <p:nvPr/>
        </p:nvSpPr>
        <p:spPr>
          <a:xfrm rot="21297795">
            <a:off x="5435704" y="4496765"/>
            <a:ext cx="465998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400" b="1" dirty="0"/>
              <a:t>より</a:t>
            </a:r>
            <a:r>
              <a:rPr lang="ja-JP" altLang="ja-JP" sz="2400" b="1" dirty="0"/>
              <a:t>効果的に！</a:t>
            </a:r>
            <a:r>
              <a:rPr lang="ja-JP" altLang="en-US" sz="2400" b="1" dirty="0"/>
              <a:t>より効率的に</a:t>
            </a:r>
            <a:r>
              <a:rPr lang="ja-JP" altLang="en-US" sz="2400" b="1" dirty="0" smtClean="0"/>
              <a:t>！</a:t>
            </a:r>
            <a:endParaRPr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174948" y="6231099"/>
            <a:ext cx="51435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５．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効率的な</a:t>
            </a:r>
            <a:r>
              <a:rPr lang="en-US" altLang="ja-JP" dirty="0">
                <a:latin typeface="+mj-ea"/>
                <a:cs typeface="Times New Roman" panose="02020603050405020304" pitchFamily="18" charset="0"/>
              </a:rPr>
              <a:t>e-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ラーニング機能の活用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140" y="2168724"/>
            <a:ext cx="1077160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25829" y="0"/>
            <a:ext cx="9047670" cy="70788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4000" dirty="0"/>
              <a:t>全国</a:t>
            </a:r>
            <a:r>
              <a:rPr kumimoji="1" lang="ja-JP" altLang="en-US" sz="4000" dirty="0" smtClean="0"/>
              <a:t>大学生協の医学生向け電子図書　　</a:t>
            </a:r>
            <a:endParaRPr kumimoji="1"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788511"/>
            <a:ext cx="8743900" cy="150810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CC0066"/>
                </a:solidFill>
              </a:rPr>
              <a:t>1</a:t>
            </a:r>
            <a:r>
              <a:rPr lang="ja-JP" altLang="en-US" sz="3200" b="1" dirty="0">
                <a:solidFill>
                  <a:srgbClr val="CC0066"/>
                </a:solidFill>
              </a:rPr>
              <a:t>年</a:t>
            </a:r>
            <a:r>
              <a:rPr lang="ja-JP" altLang="en-US" sz="3200" b="1" dirty="0" smtClean="0">
                <a:solidFill>
                  <a:srgbClr val="CC0066"/>
                </a:solidFill>
              </a:rPr>
              <a:t>次</a:t>
            </a:r>
            <a:r>
              <a:rPr lang="ja-JP" altLang="en-US" sz="2400" b="1" dirty="0" smtClean="0"/>
              <a:t>　セット購入</a:t>
            </a:r>
            <a:r>
              <a:rPr lang="ja-JP" altLang="en-US" sz="2400" b="1" dirty="0"/>
              <a:t>　</a:t>
            </a:r>
            <a:r>
              <a:rPr kumimoji="1" lang="ja-JP" altLang="en-US" sz="2800" b="1" dirty="0" smtClean="0">
                <a:solidFill>
                  <a:srgbClr val="CC0066"/>
                </a:solidFill>
              </a:rPr>
              <a:t>常に</a:t>
            </a:r>
            <a:r>
              <a:rPr kumimoji="1" lang="ja-JP" altLang="en-US" sz="2000" b="1" dirty="0" smtClean="0"/>
              <a:t>たくさんの情報を持ちある歩き、</a:t>
            </a:r>
            <a:endParaRPr kumimoji="1" lang="en-US" altLang="ja-JP" sz="2000" b="1" dirty="0" smtClean="0"/>
          </a:p>
          <a:p>
            <a:r>
              <a:rPr lang="ja-JP" altLang="en-US" sz="2000" b="1" dirty="0"/>
              <a:t>　</a:t>
            </a:r>
            <a:r>
              <a:rPr lang="ja-JP" altLang="en-US" sz="2000" b="1" dirty="0" smtClean="0"/>
              <a:t>　　　　　　　　　　　　　　　　</a:t>
            </a:r>
            <a:r>
              <a:rPr kumimoji="1" lang="ja-JP" altLang="en-US" sz="2000" b="1" dirty="0" smtClean="0"/>
              <a:t>適宜、検索・活用、学習する時代</a:t>
            </a:r>
            <a:endParaRPr kumimoji="1" lang="en-US" altLang="ja-JP" sz="2000" b="1" dirty="0" smtClean="0"/>
          </a:p>
          <a:p>
            <a:r>
              <a:rPr lang="ja-JP" altLang="en-US" sz="2000" b="1" dirty="0" smtClean="0"/>
              <a:t>　　　　　</a:t>
            </a:r>
            <a:r>
              <a:rPr lang="en-US" altLang="ja-JP" sz="2000" b="1" dirty="0" smtClean="0"/>
              <a:t>『</a:t>
            </a:r>
            <a:r>
              <a:rPr lang="ja-JP" altLang="en-US" sz="2000" b="1" dirty="0" smtClean="0"/>
              <a:t>朝倉　内科学</a:t>
            </a:r>
            <a:r>
              <a:rPr lang="en-US" altLang="ja-JP" sz="2000" b="1" dirty="0"/>
              <a:t>』</a:t>
            </a:r>
            <a:r>
              <a:rPr lang="ja-JP" altLang="en-US" sz="2000" b="1" dirty="0" err="1" smtClean="0"/>
              <a:t>、</a:t>
            </a:r>
            <a:r>
              <a:rPr lang="en-US" altLang="ja-JP" sz="2000" b="1" dirty="0"/>
              <a:t> 『</a:t>
            </a:r>
            <a:r>
              <a:rPr lang="ja-JP" altLang="en-US" sz="2000" b="1" dirty="0" smtClean="0"/>
              <a:t>人体の構造と機能</a:t>
            </a:r>
            <a:r>
              <a:rPr lang="en-US" altLang="ja-JP" sz="2000" b="1" dirty="0"/>
              <a:t>』</a:t>
            </a:r>
            <a:r>
              <a:rPr lang="ja-JP" altLang="en-US" sz="2000" b="1" dirty="0" err="1" smtClean="0"/>
              <a:t>、</a:t>
            </a:r>
            <a:r>
              <a:rPr lang="en-US" altLang="ja-JP" sz="2000" b="1" dirty="0"/>
              <a:t> 『</a:t>
            </a:r>
            <a:r>
              <a:rPr lang="ja-JP" altLang="en-US" sz="2000" b="1" dirty="0" smtClean="0"/>
              <a:t>医学大辞典</a:t>
            </a:r>
            <a:r>
              <a:rPr lang="en-US" altLang="ja-JP" sz="2000" b="1" dirty="0" smtClean="0"/>
              <a:t>2</a:t>
            </a:r>
            <a:r>
              <a:rPr lang="ja-JP" altLang="en-US" sz="2000" b="1" dirty="0" smtClean="0"/>
              <a:t>冊</a:t>
            </a:r>
            <a:r>
              <a:rPr lang="en-US" altLang="ja-JP" sz="2000" b="1" dirty="0" smtClean="0"/>
              <a:t>』</a:t>
            </a:r>
            <a:r>
              <a:rPr lang="ja-JP" altLang="en-US" sz="2000" b="1" dirty="0" smtClean="0"/>
              <a:t>　</a:t>
            </a:r>
            <a:r>
              <a:rPr lang="en-US" altLang="ja-JP" sz="2000" b="1" dirty="0" smtClean="0"/>
              <a:t>6</a:t>
            </a:r>
            <a:r>
              <a:rPr lang="ja-JP" altLang="en-US" sz="2000" b="1" dirty="0" smtClean="0"/>
              <a:t>年間使用</a:t>
            </a:r>
            <a:endParaRPr lang="en-US" altLang="ja-JP" sz="2000" b="1" dirty="0" smtClean="0"/>
          </a:p>
          <a:p>
            <a:r>
              <a:rPr kumimoji="1" lang="ja-JP" altLang="en-US" sz="2000" b="1" dirty="0" smtClean="0"/>
              <a:t>　　　　　　　　　★各文献の横断的な検索が可能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8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67036" y="620688"/>
            <a:ext cx="7879080" cy="193899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/>
              <a:t>日本医学教育学会大会</a:t>
            </a:r>
            <a:endParaRPr kumimoji="1" lang="en-US" altLang="ja-JP" sz="6000" dirty="0" smtClean="0"/>
          </a:p>
          <a:p>
            <a:pPr algn="ctr"/>
            <a:r>
              <a:rPr lang="en-US" altLang="ja-JP" sz="6000" dirty="0" smtClean="0"/>
              <a:t>COI</a:t>
            </a:r>
            <a:r>
              <a:rPr lang="ja-JP" altLang="en-US" sz="6000" dirty="0" smtClean="0"/>
              <a:t>開示</a:t>
            </a:r>
            <a:endParaRPr kumimoji="1" lang="ja-JP" altLang="en-US" sz="6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11252" y="328498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演者名　長谷川仁志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95028" y="4941168"/>
            <a:ext cx="9221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演題発表に関連し、開示すべき</a:t>
            </a:r>
            <a:r>
              <a:rPr kumimoji="1" lang="en-US" altLang="ja-JP" sz="2400" dirty="0" smtClean="0"/>
              <a:t>COI</a:t>
            </a:r>
            <a:r>
              <a:rPr kumimoji="1" lang="ja-JP" altLang="en-US" sz="2400" dirty="0" smtClean="0"/>
              <a:t>関係に</a:t>
            </a:r>
            <a:r>
              <a:rPr lang="ja-JP" altLang="en-US" sz="2400" dirty="0" smtClean="0"/>
              <a:t>ある企業などはありません。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6757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2011.7. デジカメピクチャー\101MSDCF\DSC04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4535"/>
            <a:ext cx="3453407" cy="2590055"/>
          </a:xfrm>
          <a:prstGeom prst="rect">
            <a:avLst/>
          </a:prstGeom>
          <a:noFill/>
        </p:spPr>
      </p:pic>
      <p:pic>
        <p:nvPicPr>
          <p:cNvPr id="2051" name="Picture 3" descr="J:\2011.7. デジカメピクチャー\101MSDCF\DSC04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7316" y="4293096"/>
            <a:ext cx="3323862" cy="2564904"/>
          </a:xfrm>
          <a:prstGeom prst="rect">
            <a:avLst/>
          </a:prstGeom>
          <a:noFill/>
        </p:spPr>
      </p:pic>
      <p:pic>
        <p:nvPicPr>
          <p:cNvPr id="2053" name="Picture 5" descr="J:\2011.7. デジカメピクチャー\101MSDCF\DSC044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96520"/>
            <a:ext cx="3487316" cy="2561480"/>
          </a:xfrm>
          <a:prstGeom prst="rect">
            <a:avLst/>
          </a:prstGeom>
          <a:noFill/>
        </p:spPr>
      </p:pic>
      <p:pic>
        <p:nvPicPr>
          <p:cNvPr id="2054" name="Picture 6" descr="J:\2011.7. デジカメピクチャー\101MSDCF\DSC044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1693" y="1674535"/>
            <a:ext cx="3415308" cy="2592288"/>
          </a:xfrm>
          <a:prstGeom prst="rect">
            <a:avLst/>
          </a:prstGeom>
          <a:noFill/>
        </p:spPr>
      </p:pic>
      <p:pic>
        <p:nvPicPr>
          <p:cNvPr id="2055" name="Picture 7" descr="J:\2011.7. デジカメピクチャー\101MSDCF\DSC044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7317" y="1674535"/>
            <a:ext cx="3344888" cy="2592288"/>
          </a:xfrm>
          <a:prstGeom prst="rect">
            <a:avLst/>
          </a:prstGeom>
          <a:noFill/>
        </p:spPr>
      </p:pic>
      <p:pic>
        <p:nvPicPr>
          <p:cNvPr id="2056" name="Picture 8" descr="J:\2011.7. デジカメピクチャー\101MSDCF\DSC044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7129" y="4293096"/>
            <a:ext cx="3419872" cy="2564904"/>
          </a:xfrm>
          <a:prstGeom prst="rect">
            <a:avLst/>
          </a:prstGeom>
          <a:noFill/>
        </p:spPr>
      </p:pic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0" y="0"/>
            <a:ext cx="10287000" cy="886408"/>
          </a:xfrm>
          <a:prstGeom prst="rect">
            <a:avLst/>
          </a:prstGeom>
          <a:solidFill>
            <a:srgbClr val="00B0F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0"/>
            <a:ext cx="10287000" cy="181588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latin typeface="+mn-ea"/>
              </a:rPr>
              <a:t>１年次　医療</a:t>
            </a:r>
            <a:r>
              <a:rPr lang="ja-JP" altLang="en-US" sz="2800" b="1" dirty="0">
                <a:latin typeface="+mn-ea"/>
              </a:rPr>
              <a:t>面接</a:t>
            </a:r>
            <a:r>
              <a:rPr lang="en-US" altLang="ja-JP" sz="2800" b="1" dirty="0" smtClean="0">
                <a:latin typeface="+mn-ea"/>
              </a:rPr>
              <a:t>OSCE</a:t>
            </a:r>
            <a:r>
              <a:rPr lang="ja-JP" altLang="en-US" sz="2800" b="1" dirty="0" smtClean="0">
                <a:latin typeface="+mn-ea"/>
              </a:rPr>
              <a:t>　</a:t>
            </a:r>
            <a:endParaRPr lang="en-US" altLang="ja-JP" sz="2800" b="1" dirty="0" smtClean="0">
              <a:latin typeface="+mn-ea"/>
            </a:endParaRPr>
          </a:p>
          <a:p>
            <a:r>
              <a:rPr lang="en-US" altLang="ja-JP" sz="2800" b="1" dirty="0" smtClean="0">
                <a:latin typeface="+mn-ea"/>
              </a:rPr>
              <a:t>7</a:t>
            </a:r>
            <a:r>
              <a:rPr lang="ja-JP" altLang="en-US" sz="2800" b="1" dirty="0" smtClean="0">
                <a:latin typeface="+mn-ea"/>
              </a:rPr>
              <a:t>月胸痛（日本語、英語）　</a:t>
            </a:r>
            <a:r>
              <a:rPr lang="en-US" altLang="ja-JP" sz="2800" b="1" dirty="0" smtClean="0">
                <a:latin typeface="+mn-ea"/>
              </a:rPr>
              <a:t>12</a:t>
            </a:r>
            <a:r>
              <a:rPr lang="ja-JP" altLang="en-US" sz="2800" b="1" dirty="0" smtClean="0">
                <a:latin typeface="+mn-ea"/>
              </a:rPr>
              <a:t>月腹痛（日本語、英語）</a:t>
            </a:r>
            <a:endParaRPr lang="en-US" altLang="ja-JP" sz="2800" b="1" dirty="0" smtClean="0">
              <a:latin typeface="+mn-ea"/>
            </a:endParaRPr>
          </a:p>
          <a:p>
            <a:r>
              <a:rPr lang="ja-JP" altLang="en-US" sz="2800" b="1" dirty="0">
                <a:latin typeface="+mn-ea"/>
              </a:rPr>
              <a:t>　</a:t>
            </a:r>
            <a:r>
              <a:rPr lang="ja-JP" altLang="en-US" sz="2800" b="1" dirty="0" smtClean="0">
                <a:latin typeface="+mn-ea"/>
              </a:rPr>
              <a:t>　　　　　　　　　　　　　　　　　　　　　　　　　　　</a:t>
            </a:r>
            <a:r>
              <a:rPr lang="en-US" altLang="ja-JP" sz="2800" b="1" dirty="0" smtClean="0">
                <a:latin typeface="+mn-ea"/>
              </a:rPr>
              <a:t>5</a:t>
            </a:r>
            <a:r>
              <a:rPr lang="ja-JP" altLang="en-US" sz="2800" b="1" dirty="0" smtClean="0">
                <a:latin typeface="+mn-ea"/>
              </a:rPr>
              <a:t>分</a:t>
            </a:r>
            <a:r>
              <a:rPr lang="en-US" altLang="ja-JP" sz="2800" b="1" dirty="0" smtClean="0">
                <a:latin typeface="+mn-ea"/>
              </a:rPr>
              <a:t>4</a:t>
            </a:r>
            <a:r>
              <a:rPr lang="ja-JP" altLang="en-US" sz="2800" b="1" dirty="0" smtClean="0">
                <a:latin typeface="+mn-ea"/>
              </a:rPr>
              <a:t>ステーション</a:t>
            </a:r>
            <a:r>
              <a:rPr lang="en-US" altLang="ja-JP" sz="2800" b="1" dirty="0" smtClean="0">
                <a:latin typeface="+mn-ea"/>
              </a:rPr>
              <a:t> </a:t>
            </a:r>
          </a:p>
          <a:p>
            <a:r>
              <a:rPr lang="en-US" altLang="ja-JP" sz="2800" b="1" dirty="0">
                <a:latin typeface="+mn-ea"/>
              </a:rPr>
              <a:t> </a:t>
            </a:r>
            <a:r>
              <a:rPr lang="ja-JP" altLang="en-US" sz="2800" b="1" dirty="0" smtClean="0">
                <a:latin typeface="+mn-ea"/>
              </a:rPr>
              <a:t>　</a:t>
            </a:r>
            <a:endParaRPr lang="en-US" altLang="ja-JP" sz="2800" b="1" dirty="0">
              <a:solidFill>
                <a:srgbClr val="990033"/>
              </a:solidFill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7317" y="1674535"/>
            <a:ext cx="337775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1693" y="1674535"/>
            <a:ext cx="3415308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286250"/>
            <a:ext cx="3476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87316" y="4286250"/>
            <a:ext cx="3333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1692" y="4295775"/>
            <a:ext cx="3415308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1674535"/>
            <a:ext cx="34956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87317" y="1674535"/>
            <a:ext cx="33528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77051" y="1674535"/>
            <a:ext cx="3409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4238625"/>
            <a:ext cx="34956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A7DBB-A77A-4D19-8260-98DF8521FCCF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2940" y="984885"/>
            <a:ext cx="427072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パフォーマンス評価（</a:t>
            </a:r>
            <a:r>
              <a:rPr kumimoji="1" lang="en-US" altLang="ja-JP" dirty="0" smtClean="0"/>
              <a:t>OSCE)</a:t>
            </a:r>
            <a:r>
              <a:rPr kumimoji="1" lang="ja-JP" altLang="en-US" dirty="0" smtClean="0"/>
              <a:t>の存在内容を、</a:t>
            </a:r>
            <a:endParaRPr kumimoji="1" lang="en-US" altLang="ja-JP" dirty="0" smtClean="0"/>
          </a:p>
          <a:p>
            <a:r>
              <a:rPr lang="en-US" altLang="ja-JP" dirty="0"/>
              <a:t>4</a:t>
            </a:r>
            <a:r>
              <a:rPr lang="ja-JP" altLang="en-US" dirty="0" smtClean="0"/>
              <a:t>月</a:t>
            </a:r>
            <a:r>
              <a:rPr lang="ja-JP" altLang="en-US" dirty="0"/>
              <a:t>の</a:t>
            </a:r>
            <a:r>
              <a:rPr kumimoji="1" lang="ja-JP" altLang="en-US" dirty="0" smtClean="0"/>
              <a:t>講義のはじめに明示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2047156" y="3652410"/>
            <a:ext cx="707866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400" u="sng" dirty="0">
                <a:latin typeface="+mj-ea"/>
                <a:cs typeface="Times New Roman" panose="02020603050405020304" pitchFamily="18" charset="0"/>
              </a:rPr>
              <a:t>〇質保証＝常に評価されている意識</a:t>
            </a:r>
            <a:endParaRPr lang="en-US" altLang="ja-JP" sz="2400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+mj-ea"/>
                <a:cs typeface="Times New Roman" panose="02020603050405020304" pitchFamily="18" charset="0"/>
              </a:rPr>
              <a:t>　　６．</a:t>
            </a:r>
            <a:r>
              <a:rPr lang="ja-JP" altLang="en-US" sz="2400" dirty="0" smtClean="0">
                <a:latin typeface="+mj-ea"/>
                <a:cs typeface="Times New Roman" panose="02020603050405020304" pitchFamily="18" charset="0"/>
              </a:rPr>
              <a:t>映像を利用＝後で評価</a:t>
            </a:r>
            <a:endParaRPr lang="en-US" altLang="ja-JP" sz="2400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sz="2400" dirty="0">
                <a:latin typeface="+mj-ea"/>
                <a:cs typeface="Times New Roman" panose="02020603050405020304" pitchFamily="18" charset="0"/>
              </a:rPr>
              <a:t>段階的なパフォ－マンス評価を充実、</a:t>
            </a:r>
            <a:endParaRPr lang="en-US" altLang="ja-JP" sz="2400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97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Hasegawa\Pictures\2012-12-19\DSC04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9" y="2197682"/>
            <a:ext cx="4567436" cy="342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テキスト ボックス 1"/>
          <p:cNvSpPr txBox="1">
            <a:spLocks noChangeArrowheads="1"/>
          </p:cNvSpPr>
          <p:nvPr/>
        </p:nvSpPr>
        <p:spPr bwMode="auto">
          <a:xfrm>
            <a:off x="15804" y="0"/>
            <a:ext cx="10275887" cy="15696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eaLnBrk="0" hangingPunct="0">
              <a:defRPr kumimoji="1" sz="48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48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48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48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48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200" b="1" dirty="0" smtClean="0">
                <a:latin typeface="+mn-ea"/>
                <a:ea typeface="+mn-ea"/>
              </a:rPr>
              <a:t>1</a:t>
            </a:r>
            <a:r>
              <a:rPr lang="ja-JP" altLang="en-US" sz="3200" b="1" dirty="0" smtClean="0">
                <a:latin typeface="+mn-ea"/>
                <a:ea typeface="+mn-ea"/>
              </a:rPr>
              <a:t>年次　ネーティブ英語の模擬患者さんとの医療面接</a:t>
            </a:r>
            <a:r>
              <a:rPr lang="en-US" altLang="ja-JP" sz="3200" b="1" dirty="0" smtClean="0">
                <a:latin typeface="+mn-ea"/>
                <a:ea typeface="+mn-ea"/>
              </a:rPr>
              <a:t>OSCE</a:t>
            </a:r>
          </a:p>
          <a:p>
            <a:pPr eaLnBrk="1" hangingPunct="1"/>
            <a:r>
              <a:rPr lang="ja-JP" altLang="en-US" sz="3200" b="1" dirty="0">
                <a:latin typeface="+mn-ea"/>
                <a:ea typeface="+mn-ea"/>
              </a:rPr>
              <a:t>　</a:t>
            </a:r>
            <a:r>
              <a:rPr lang="ja-JP" altLang="en-US" sz="3200" b="1" dirty="0" smtClean="0">
                <a:latin typeface="+mn-ea"/>
                <a:ea typeface="+mn-ea"/>
              </a:rPr>
              <a:t>　　</a:t>
            </a:r>
            <a:r>
              <a:rPr lang="ja-JP" altLang="en-US" sz="2400" b="1" dirty="0" smtClean="0">
                <a:latin typeface="+mn-ea"/>
                <a:ea typeface="+mn-ea"/>
              </a:rPr>
              <a:t>（</a:t>
            </a:r>
            <a:r>
              <a:rPr lang="en-US" altLang="ja-JP" sz="2400" b="1" dirty="0" smtClean="0">
                <a:latin typeface="+mn-ea"/>
                <a:ea typeface="+mn-ea"/>
              </a:rPr>
              <a:t>OSCE</a:t>
            </a:r>
            <a:r>
              <a:rPr lang="ja-JP" altLang="en-US" sz="2400" b="1" dirty="0" smtClean="0">
                <a:latin typeface="+mn-ea"/>
                <a:ea typeface="+mn-ea"/>
              </a:rPr>
              <a:t>　</a:t>
            </a:r>
            <a:r>
              <a:rPr lang="en-US" altLang="ja-JP" sz="2400" b="1" dirty="0" smtClean="0">
                <a:latin typeface="+mn-ea"/>
                <a:ea typeface="+mn-ea"/>
              </a:rPr>
              <a:t>5</a:t>
            </a:r>
            <a:r>
              <a:rPr lang="ja-JP" altLang="en-US" sz="2400" b="1" dirty="0" smtClean="0">
                <a:latin typeface="+mn-ea"/>
                <a:ea typeface="+mn-ea"/>
              </a:rPr>
              <a:t>分　＋　</a:t>
            </a:r>
            <a:r>
              <a:rPr lang="en-US" altLang="ja-JP" sz="2400" b="1" dirty="0" smtClean="0">
                <a:latin typeface="+mn-ea"/>
                <a:ea typeface="+mn-ea"/>
              </a:rPr>
              <a:t>1</a:t>
            </a:r>
            <a:r>
              <a:rPr lang="ja-JP" altLang="en-US" sz="2400" b="1" dirty="0" smtClean="0">
                <a:latin typeface="+mn-ea"/>
                <a:ea typeface="+mn-ea"/>
              </a:rPr>
              <a:t>分フィードバック）</a:t>
            </a:r>
            <a:endParaRPr lang="en-US" altLang="ja-JP" sz="2400" b="1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sz="3200" b="1" dirty="0" smtClean="0">
                <a:latin typeface="+mn-ea"/>
                <a:ea typeface="+mn-ea"/>
              </a:rPr>
              <a:t>　　　　</a:t>
            </a:r>
            <a:r>
              <a:rPr lang="en-US" altLang="ja-JP" sz="3200" b="1" dirty="0" smtClean="0">
                <a:latin typeface="+mn-ea"/>
                <a:ea typeface="+mn-ea"/>
              </a:rPr>
              <a:t>7</a:t>
            </a:r>
            <a:r>
              <a:rPr lang="ja-JP" altLang="en-US" sz="3200" b="1" dirty="0" smtClean="0">
                <a:latin typeface="+mn-ea"/>
                <a:ea typeface="+mn-ea"/>
              </a:rPr>
              <a:t>月　胸痛　</a:t>
            </a:r>
            <a:r>
              <a:rPr lang="en-US" altLang="ja-JP" sz="3200" b="1" dirty="0" smtClean="0">
                <a:latin typeface="+mn-ea"/>
              </a:rPr>
              <a:t>12</a:t>
            </a:r>
            <a:r>
              <a:rPr lang="ja-JP" altLang="en-US" sz="3200" b="1" dirty="0" smtClean="0">
                <a:latin typeface="+mn-ea"/>
              </a:rPr>
              <a:t>月　腹痛</a:t>
            </a:r>
            <a:r>
              <a:rPr lang="en-US" altLang="ja-JP" sz="3200" b="1" dirty="0" smtClean="0">
                <a:latin typeface="+mn-ea"/>
              </a:rPr>
              <a:t> </a:t>
            </a:r>
            <a:r>
              <a:rPr lang="ja-JP" altLang="en-US" sz="3200" b="1" dirty="0" smtClean="0">
                <a:latin typeface="+mn-ea"/>
              </a:rPr>
              <a:t>　</a:t>
            </a:r>
            <a:endParaRPr lang="en-US" altLang="ja-JP" sz="3200" b="1" dirty="0" smtClean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9086F-DA9B-4741-94EA-7AB1FA78CEB7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pic>
        <p:nvPicPr>
          <p:cNvPr id="4099" name="Picture 3" descr="C:\Users\Owner\Pictures\デスクトップバイオ　ピクチャー　2012～2014.5外付けHDへ\2013-08-10\DSC07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64" y="3394236"/>
            <a:ext cx="4544051" cy="34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Owner\Pictures\デスクトップバイオ　ピクチャー　2012～2014.5外付けHDへ\2013-08-10\DSC073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41" y="567953"/>
            <a:ext cx="3931872" cy="294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293690" y="5705813"/>
            <a:ext cx="4904574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u="sng" dirty="0">
                <a:latin typeface="+mj-ea"/>
                <a:cs typeface="Times New Roman" panose="02020603050405020304" pitchFamily="18" charset="0"/>
              </a:rPr>
              <a:t>〇質保証＝常に評価されている意識</a:t>
            </a:r>
            <a:endParaRPr lang="en-US" altLang="ja-JP" sz="2000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６．</a:t>
            </a:r>
            <a:r>
              <a:rPr lang="ja-JP" altLang="en-US" sz="2000" dirty="0" smtClean="0">
                <a:latin typeface="+mj-ea"/>
                <a:cs typeface="Times New Roman" panose="02020603050405020304" pitchFamily="18" charset="0"/>
              </a:rPr>
              <a:t>映像を</a:t>
            </a:r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利用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sz="2000" dirty="0">
                <a:latin typeface="+mj-ea"/>
                <a:cs typeface="Times New Roman" panose="02020603050405020304" pitchFamily="18" charset="0"/>
              </a:rPr>
              <a:t>段階的なパフォ－マンス評価を充実、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0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89"/>
            <a:ext cx="9584457" cy="6828411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703340" y="1137141"/>
            <a:ext cx="648072" cy="1944216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911252" y="3632276"/>
            <a:ext cx="693330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400" dirty="0"/>
              <a:t>基本的に同じ班で同じ模擬患者</a:t>
            </a:r>
            <a:r>
              <a:rPr lang="ja-JP" altLang="en-US" sz="2400" dirty="0" smtClean="0"/>
              <a:t>さんに医療面接</a:t>
            </a:r>
            <a:r>
              <a:rPr lang="ja-JP" altLang="en-US" sz="2400" dirty="0"/>
              <a:t>し、ピア評価</a:t>
            </a:r>
            <a:r>
              <a:rPr lang="ja-JP" altLang="en-US" sz="2400" dirty="0" smtClean="0"/>
              <a:t>も同様に行う。</a:t>
            </a:r>
            <a:endParaRPr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35188" y="124557"/>
            <a:ext cx="5742278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</a:t>
            </a:r>
            <a:r>
              <a:rPr kumimoji="1" lang="ja-JP" altLang="en-US" sz="2400" dirty="0" smtClean="0"/>
              <a:t>年次　</a:t>
            </a:r>
            <a:r>
              <a:rPr kumimoji="1" lang="en-US" altLang="ja-JP" sz="2400" dirty="0" smtClean="0"/>
              <a:t>OSCE</a:t>
            </a:r>
            <a:r>
              <a:rPr kumimoji="1" lang="ja-JP" altLang="en-US" sz="2400" dirty="0" smtClean="0"/>
              <a:t>医療面接　タイムスケジュール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87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107"/>
            <a:ext cx="4972050" cy="374332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-28567" y="0"/>
            <a:ext cx="10315567" cy="95410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latin typeface="+mn-ea"/>
                <a:ea typeface="+mn-ea"/>
              </a:rPr>
              <a:t>１年次　医療</a:t>
            </a:r>
            <a:r>
              <a:rPr lang="ja-JP" altLang="en-US" sz="2800" b="1" dirty="0">
                <a:latin typeface="+mn-ea"/>
                <a:ea typeface="+mn-ea"/>
              </a:rPr>
              <a:t>面接</a:t>
            </a:r>
            <a:r>
              <a:rPr lang="en-US" altLang="ja-JP" sz="2800" b="1" dirty="0" smtClean="0">
                <a:latin typeface="+mn-ea"/>
                <a:ea typeface="+mn-ea"/>
              </a:rPr>
              <a:t>OSCE</a:t>
            </a:r>
            <a:r>
              <a:rPr lang="ja-JP" altLang="en-US" sz="2800" b="1" dirty="0" smtClean="0">
                <a:latin typeface="+mn-ea"/>
                <a:ea typeface="+mn-ea"/>
              </a:rPr>
              <a:t>　</a:t>
            </a:r>
            <a:endParaRPr lang="en-US" altLang="ja-JP" sz="2800" b="1" dirty="0" smtClean="0">
              <a:latin typeface="+mn-ea"/>
              <a:ea typeface="+mn-ea"/>
            </a:endParaRPr>
          </a:p>
          <a:p>
            <a:r>
              <a:rPr lang="ja-JP" altLang="en-US" sz="2800" b="1" dirty="0">
                <a:latin typeface="+mn-ea"/>
              </a:rPr>
              <a:t>　</a:t>
            </a:r>
            <a:r>
              <a:rPr lang="ja-JP" altLang="en-US" sz="2800" b="1" dirty="0" smtClean="0">
                <a:latin typeface="+mn-ea"/>
              </a:rPr>
              <a:t>　　　　</a:t>
            </a:r>
            <a:r>
              <a:rPr lang="ja-JP" altLang="en-US" sz="2800" b="1" dirty="0" smtClean="0">
                <a:latin typeface="+mn-ea"/>
                <a:ea typeface="+mn-ea"/>
              </a:rPr>
              <a:t>ピア評価（同じ班で同じ模擬患者さんに対して）　</a:t>
            </a:r>
            <a:endParaRPr lang="en-US" altLang="ja-JP" sz="2800" b="1" dirty="0" smtClean="0">
              <a:latin typeface="+mn-ea"/>
              <a:ea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42082" y="1052736"/>
            <a:ext cx="472437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2000" u="sng" dirty="0">
                <a:latin typeface="+mj-ea"/>
                <a:cs typeface="Times New Roman" panose="02020603050405020304" pitchFamily="18" charset="0"/>
              </a:rPr>
              <a:t>〇質保証＝常に評価されている意識</a:t>
            </a:r>
            <a:endParaRPr lang="en-US" altLang="ja-JP" sz="2000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６．映像・シミュレーションを利用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sz="2000" dirty="0">
                <a:latin typeface="+mj-ea"/>
                <a:cs typeface="Times New Roman" panose="02020603050405020304" pitchFamily="18" charset="0"/>
              </a:rPr>
              <a:t>段階的なパフォ－マンス評価を</a:t>
            </a:r>
            <a:r>
              <a:rPr lang="ja-JP" altLang="ja-JP" sz="2000" dirty="0" smtClean="0">
                <a:latin typeface="+mj-ea"/>
                <a:cs typeface="Times New Roman" panose="02020603050405020304" pitchFamily="18" charset="0"/>
              </a:rPr>
              <a:t>充実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324" y="2783423"/>
            <a:ext cx="6563467" cy="4025276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</p:spTree>
    <p:extLst>
      <p:ext uri="{BB962C8B-B14F-4D97-AF65-F5344CB8AC3E}">
        <p14:creationId xmlns:p14="http://schemas.microsoft.com/office/powerpoint/2010/main" val="4005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5"/>
            <a:ext cx="11446463" cy="684256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771530" y="4941168"/>
            <a:ext cx="5637129" cy="175432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u="sng" dirty="0">
                <a:latin typeface="+mj-ea"/>
              </a:rPr>
              <a:t>〇効率的、効果的に</a:t>
            </a:r>
            <a:endParaRPr lang="en-US" altLang="ja-JP" u="sng" dirty="0">
              <a:latin typeface="+mj-ea"/>
            </a:endParaRPr>
          </a:p>
          <a:p>
            <a:r>
              <a:rPr lang="ja-JP" altLang="en-US" dirty="0">
                <a:latin typeface="+mj-ea"/>
              </a:rPr>
              <a:t>　　４</a:t>
            </a:r>
            <a:r>
              <a:rPr lang="ja-JP" altLang="en-US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人手不足でも実現可能な形に修正して幅広く実施、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　　５．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効率的な</a:t>
            </a:r>
            <a:r>
              <a:rPr lang="en-US" altLang="ja-JP" dirty="0">
                <a:latin typeface="+mj-ea"/>
                <a:cs typeface="Times New Roman" panose="02020603050405020304" pitchFamily="18" charset="0"/>
              </a:rPr>
              <a:t>e-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ラーニング機能の活用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u="sng" dirty="0" smtClean="0">
                <a:latin typeface="+mj-ea"/>
                <a:cs typeface="Times New Roman" panose="02020603050405020304" pitchFamily="18" charset="0"/>
              </a:rPr>
              <a:t>〇</a:t>
            </a:r>
            <a:r>
              <a:rPr lang="ja-JP" altLang="en-US" u="sng" dirty="0">
                <a:latin typeface="+mj-ea"/>
                <a:cs typeface="Times New Roman" panose="02020603050405020304" pitchFamily="18" charset="0"/>
              </a:rPr>
              <a:t>質保証＝常に評価されている意識</a:t>
            </a:r>
            <a:endParaRPr lang="en-US" altLang="ja-JP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　　６．映像・シミュレーションを利用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段階的なパフォ－マンス評価を充実</a:t>
            </a:r>
            <a:r>
              <a:rPr lang="ja-JP" altLang="ja-JP" dirty="0" smtClean="0">
                <a:latin typeface="+mj-ea"/>
                <a:cs typeface="Times New Roman" panose="02020603050405020304" pitchFamily="18" charset="0"/>
              </a:rPr>
              <a:t>、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938" y="274638"/>
            <a:ext cx="7192995" cy="14465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1</a:t>
            </a:r>
            <a:r>
              <a:rPr lang="ja-JP" altLang="en-US" sz="3200" dirty="0" smtClean="0"/>
              <a:t>年生　</a:t>
            </a:r>
            <a:r>
              <a:rPr lang="en-US" altLang="ja-JP" sz="3200" dirty="0" smtClean="0"/>
              <a:t>e-</a:t>
            </a:r>
            <a:r>
              <a:rPr lang="ja-JP" altLang="en-US" sz="3200" dirty="0" smtClean="0"/>
              <a:t>ラーニングによる</a:t>
            </a:r>
            <a:r>
              <a:rPr lang="ja-JP" altLang="en-US" sz="3200" dirty="0"/>
              <a:t>　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　　　　動画での学期末試験</a:t>
            </a:r>
            <a:endParaRPr lang="en-US" altLang="ja-JP" sz="3200" dirty="0" smtClean="0"/>
          </a:p>
          <a:p>
            <a:r>
              <a:rPr lang="ja-JP" altLang="en-US" sz="2400" dirty="0" smtClean="0"/>
              <a:t>今後、</a:t>
            </a:r>
            <a:r>
              <a:rPr kumimoji="1" lang="ja-JP" altLang="en-US" sz="2400" dirty="0" smtClean="0"/>
              <a:t>できるだけパフォーマンス評価に近づける試み　</a:t>
            </a:r>
            <a:endParaRPr kumimoji="1" lang="ja-JP" altLang="en-US" sz="32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708" y="104389"/>
            <a:ext cx="4318463" cy="27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36" y="1962166"/>
            <a:ext cx="3488263" cy="156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-1"/>
            <a:ext cx="10287000" cy="953214"/>
          </a:xfrm>
          <a:prstGeom prst="rect">
            <a:avLst/>
          </a:prstGeom>
          <a:solidFill>
            <a:srgbClr val="00B0F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-1" y="52039"/>
            <a:ext cx="104000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latin typeface="+mn-ea"/>
                <a:ea typeface="+mn-ea"/>
              </a:rPr>
              <a:t>　　</a:t>
            </a:r>
            <a:r>
              <a:rPr lang="en-US" altLang="ja-JP" sz="2400" b="1" dirty="0" smtClean="0">
                <a:latin typeface="+mn-ea"/>
                <a:ea typeface="+mn-ea"/>
              </a:rPr>
              <a:t>1</a:t>
            </a:r>
            <a:r>
              <a:rPr lang="ja-JP" altLang="en-US" sz="2400" b="1" dirty="0" smtClean="0">
                <a:latin typeface="+mn-ea"/>
                <a:ea typeface="+mn-ea"/>
              </a:rPr>
              <a:t>年生</a:t>
            </a:r>
            <a:r>
              <a:rPr lang="en-US" altLang="ja-JP" sz="2400" b="1" dirty="0" smtClean="0">
                <a:latin typeface="+mn-ea"/>
                <a:ea typeface="+mn-ea"/>
              </a:rPr>
              <a:t>10</a:t>
            </a:r>
            <a:r>
              <a:rPr lang="ja-JP" altLang="en-US" sz="2400" b="1" dirty="0" smtClean="0">
                <a:latin typeface="+mn-ea"/>
                <a:ea typeface="+mn-ea"/>
              </a:rPr>
              <a:t>月</a:t>
            </a:r>
            <a:r>
              <a:rPr lang="en-US" altLang="ja-JP" sz="2400" b="1" dirty="0" smtClean="0">
                <a:latin typeface="+mn-ea"/>
                <a:ea typeface="+mn-ea"/>
              </a:rPr>
              <a:t>11</a:t>
            </a:r>
            <a:r>
              <a:rPr lang="ja-JP" altLang="en-US" sz="2400" b="1" dirty="0" smtClean="0">
                <a:latin typeface="+mn-ea"/>
                <a:ea typeface="+mn-ea"/>
              </a:rPr>
              <a:t>月解剖・生理学とリンクした心臓・腹部エコー実践演習</a:t>
            </a:r>
            <a:endParaRPr lang="en-US" altLang="ja-JP" sz="2400" b="1" dirty="0" smtClean="0">
              <a:latin typeface="+mn-ea"/>
              <a:ea typeface="+mn-ea"/>
            </a:endParaRPr>
          </a:p>
          <a:p>
            <a:r>
              <a:rPr lang="ja-JP" altLang="en-US" sz="2800" b="1" dirty="0">
                <a:latin typeface="+mn-ea"/>
              </a:rPr>
              <a:t>　</a:t>
            </a:r>
            <a:r>
              <a:rPr lang="ja-JP" altLang="en-US" sz="2800" b="1" dirty="0" smtClean="0">
                <a:latin typeface="+mn-ea"/>
              </a:rPr>
              <a:t>　　　　　　　　　　　　</a:t>
            </a:r>
            <a:r>
              <a:rPr lang="ja-JP" altLang="en-US" sz="2400" b="1" dirty="0" smtClean="0">
                <a:latin typeface="+mn-ea"/>
              </a:rPr>
              <a:t>－</a:t>
            </a:r>
            <a:r>
              <a:rPr lang="en-US" altLang="ja-JP" sz="2400" b="1" dirty="0" smtClean="0">
                <a:latin typeface="+mn-ea"/>
              </a:rPr>
              <a:t>e-</a:t>
            </a:r>
            <a:r>
              <a:rPr lang="ja-JP" altLang="en-US" sz="2400" b="1" dirty="0" smtClean="0">
                <a:latin typeface="+mn-ea"/>
              </a:rPr>
              <a:t>ラーニング活用</a:t>
            </a:r>
            <a:r>
              <a:rPr lang="en-US" altLang="ja-JP" sz="2400" b="1" dirty="0" smtClean="0">
                <a:latin typeface="+mn-ea"/>
              </a:rPr>
              <a:t>―</a:t>
            </a:r>
            <a:r>
              <a:rPr lang="ja-JP" altLang="en-US" sz="2800" b="1" dirty="0" smtClean="0">
                <a:latin typeface="+mn-ea"/>
                <a:ea typeface="+mn-ea"/>
              </a:rPr>
              <a:t>　　</a:t>
            </a:r>
            <a:r>
              <a:rPr lang="ja-JP" altLang="en-US" sz="2800" b="1" dirty="0" smtClean="0">
                <a:latin typeface="+mj-lt"/>
              </a:rPr>
              <a:t>　　　　</a:t>
            </a:r>
            <a:endParaRPr lang="ja-JP" altLang="en-US" sz="2800" b="1" dirty="0">
              <a:latin typeface="+mj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1283" y="921770"/>
            <a:ext cx="4119930" cy="299722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376" y="912146"/>
            <a:ext cx="5337380" cy="125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212" y="4396086"/>
            <a:ext cx="2911672" cy="2343258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2862741" y="4404848"/>
            <a:ext cx="168187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ja-JP" altLang="en-US" sz="2000" b="1" u="sng" dirty="0">
                <a:solidFill>
                  <a:srgbClr val="A50021"/>
                </a:solidFill>
              </a:rPr>
              <a:t>心</a:t>
            </a:r>
            <a:r>
              <a:rPr lang="ja-JP" altLang="en-US" sz="2000" b="1" u="sng" dirty="0" smtClean="0">
                <a:solidFill>
                  <a:srgbClr val="A50021"/>
                </a:solidFill>
              </a:rPr>
              <a:t>エコー</a:t>
            </a:r>
            <a:r>
              <a:rPr lang="en-US" altLang="ja-JP" sz="2000" b="1" u="sng" dirty="0" smtClean="0">
                <a:solidFill>
                  <a:srgbClr val="A50021"/>
                </a:solidFill>
              </a:rPr>
              <a:t>OSCE</a:t>
            </a:r>
            <a:endParaRPr lang="ja-JP" altLang="en-US" sz="2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102940" y="3214286"/>
            <a:ext cx="5134928" cy="86177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600" b="1" u="sng" dirty="0">
                <a:latin typeface="+mj-ea"/>
              </a:rPr>
              <a:t>〇効率的、効果的に</a:t>
            </a:r>
            <a:endParaRPr lang="en-US" altLang="ja-JP" sz="1600" b="1" u="sng" dirty="0">
              <a:latin typeface="+mj-ea"/>
            </a:endParaRPr>
          </a:p>
          <a:p>
            <a:r>
              <a:rPr lang="ja-JP" altLang="en-US" sz="1600" b="1" dirty="0">
                <a:latin typeface="+mj-ea"/>
              </a:rPr>
              <a:t>　　４</a:t>
            </a:r>
            <a:r>
              <a:rPr lang="ja-JP" altLang="en-US" sz="1600" b="1" dirty="0"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sz="1600" b="1" dirty="0">
                <a:latin typeface="+mj-ea"/>
                <a:cs typeface="Times New Roman" panose="02020603050405020304" pitchFamily="18" charset="0"/>
              </a:rPr>
              <a:t>人手不足でも実現可能な形に修正して幅広く実施、</a:t>
            </a:r>
            <a:endParaRPr lang="en-US" altLang="ja-JP" sz="1600" b="1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600" b="1" dirty="0">
                <a:latin typeface="+mj-ea"/>
                <a:cs typeface="Times New Roman" panose="02020603050405020304" pitchFamily="18" charset="0"/>
              </a:rPr>
              <a:t>　　５．</a:t>
            </a:r>
            <a:r>
              <a:rPr lang="ja-JP" altLang="ja-JP" sz="1600" b="1" dirty="0">
                <a:latin typeface="+mj-ea"/>
                <a:cs typeface="Times New Roman" panose="02020603050405020304" pitchFamily="18" charset="0"/>
              </a:rPr>
              <a:t>効率的な</a:t>
            </a:r>
            <a:r>
              <a:rPr lang="en-US" altLang="ja-JP" sz="1600" b="1" dirty="0">
                <a:latin typeface="+mj-ea"/>
                <a:cs typeface="Times New Roman" panose="02020603050405020304" pitchFamily="18" charset="0"/>
              </a:rPr>
              <a:t>e-</a:t>
            </a:r>
            <a:r>
              <a:rPr lang="ja-JP" altLang="ja-JP" sz="1600" b="1" dirty="0">
                <a:latin typeface="+mj-ea"/>
                <a:cs typeface="Times New Roman" panose="02020603050405020304" pitchFamily="18" charset="0"/>
              </a:rPr>
              <a:t>ラーニング機能の</a:t>
            </a:r>
            <a:r>
              <a:rPr lang="ja-JP" altLang="ja-JP" sz="1600" b="1" dirty="0" smtClean="0">
                <a:latin typeface="+mj-ea"/>
                <a:cs typeface="Times New Roman" panose="02020603050405020304" pitchFamily="18" charset="0"/>
              </a:rPr>
              <a:t>活用</a:t>
            </a:r>
            <a:endParaRPr lang="en-US" altLang="ja-JP" sz="1600" b="1" dirty="0"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22" y="1997134"/>
            <a:ext cx="3985963" cy="243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6311935" y="4435552"/>
            <a:ext cx="3645550" cy="1600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400" b="1" u="sng" dirty="0" smtClean="0">
                <a:solidFill>
                  <a:srgbClr val="A50021"/>
                </a:solidFill>
              </a:rPr>
              <a:t>ウエブクラス上に</a:t>
            </a:r>
            <a:endParaRPr kumimoji="1" lang="en-US" altLang="ja-JP" sz="1400" b="1" u="sng" dirty="0" smtClean="0">
              <a:solidFill>
                <a:srgbClr val="A50021"/>
              </a:solidFill>
            </a:endParaRPr>
          </a:p>
          <a:p>
            <a:r>
              <a:rPr lang="en-US" altLang="ja-JP" sz="1400" b="1" u="sng" dirty="0" smtClean="0">
                <a:solidFill>
                  <a:srgbClr val="A50021"/>
                </a:solidFill>
              </a:rPr>
              <a:t>1</a:t>
            </a:r>
            <a:r>
              <a:rPr lang="ja-JP" altLang="en-US" sz="1400" b="1" u="sng" dirty="0" smtClean="0">
                <a:solidFill>
                  <a:srgbClr val="A50021"/>
                </a:solidFill>
              </a:rPr>
              <a:t>年生用の</a:t>
            </a:r>
            <a:r>
              <a:rPr kumimoji="1" lang="ja-JP" altLang="en-US" sz="1400" b="1" u="sng" dirty="0" smtClean="0">
                <a:solidFill>
                  <a:srgbClr val="A50021"/>
                </a:solidFill>
              </a:rPr>
              <a:t>資料・動画学習・確認テストのセット</a:t>
            </a:r>
            <a:endParaRPr kumimoji="1" lang="en-US" altLang="ja-JP" sz="1400" b="1" u="sng" dirty="0" smtClean="0">
              <a:solidFill>
                <a:srgbClr val="A50021"/>
              </a:solidFill>
            </a:endParaRPr>
          </a:p>
          <a:p>
            <a:endParaRPr lang="en-US" altLang="ja-JP" sz="1400" dirty="0" smtClean="0"/>
          </a:p>
          <a:p>
            <a:r>
              <a:rPr lang="ja-JP" altLang="en-US" sz="1400" dirty="0" smtClean="0"/>
              <a:t>・演習の</a:t>
            </a:r>
            <a:r>
              <a:rPr lang="ja-JP" altLang="en-US" sz="1400" b="1" u="sng" dirty="0" smtClean="0">
                <a:solidFill>
                  <a:srgbClr val="A50021"/>
                </a:solidFill>
              </a:rPr>
              <a:t>事前・事後</a:t>
            </a:r>
            <a:r>
              <a:rPr lang="ja-JP" altLang="en-US" sz="1400" dirty="0" smtClean="0"/>
              <a:t>など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・自由</a:t>
            </a:r>
            <a:r>
              <a:rPr lang="ja-JP" altLang="en-US" sz="1400" dirty="0"/>
              <a:t>な時間</a:t>
            </a:r>
            <a:r>
              <a:rPr lang="ja-JP" altLang="en-US" sz="1400" dirty="0" smtClean="0"/>
              <a:t>に</a:t>
            </a:r>
            <a:r>
              <a:rPr kumimoji="1" lang="ja-JP" altLang="en-US" sz="1400" b="1" u="sng" dirty="0" smtClean="0">
                <a:solidFill>
                  <a:srgbClr val="A50021"/>
                </a:solidFill>
              </a:rPr>
              <a:t>繰り返し学習</a:t>
            </a:r>
            <a:r>
              <a:rPr kumimoji="1" lang="ja-JP" altLang="en-US" sz="1400" dirty="0" smtClean="0"/>
              <a:t>可能。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・</a:t>
            </a:r>
            <a:r>
              <a:rPr kumimoji="1" lang="ja-JP" altLang="en-US" sz="1400" b="1" dirty="0" smtClean="0">
                <a:solidFill>
                  <a:srgbClr val="C00000"/>
                </a:solidFill>
              </a:rPr>
              <a:t>★全学生の</a:t>
            </a:r>
            <a:r>
              <a:rPr kumimoji="1" lang="ja-JP" altLang="en-US" sz="1400" b="1" u="sng" dirty="0" smtClean="0">
                <a:solidFill>
                  <a:srgbClr val="C00000"/>
                </a:solidFill>
              </a:rPr>
              <a:t>学習時間、回数等を確認</a:t>
            </a:r>
            <a:r>
              <a:rPr kumimoji="1" lang="ja-JP" altLang="en-US" sz="1400" b="1" dirty="0" smtClean="0">
                <a:solidFill>
                  <a:srgbClr val="C00000"/>
                </a:solidFill>
              </a:rPr>
              <a:t>可能</a:t>
            </a:r>
            <a:endParaRPr kumimoji="1" lang="en-US" altLang="ja-JP" sz="1400" b="1" dirty="0" smtClean="0">
              <a:solidFill>
                <a:srgbClr val="C00000"/>
              </a:solidFill>
            </a:endParaRPr>
          </a:p>
          <a:p>
            <a:r>
              <a:rPr lang="ja-JP" altLang="en-US" sz="1400" dirty="0" smtClean="0"/>
              <a:t>・学生の</a:t>
            </a:r>
            <a:r>
              <a:rPr lang="ja-JP" altLang="en-US" sz="1400" dirty="0"/>
              <a:t>モチベーションに</a:t>
            </a:r>
            <a:endParaRPr kumimoji="1" lang="en-US" altLang="ja-JP" sz="1400" dirty="0" smtClean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0" y="4884459"/>
            <a:ext cx="2511769" cy="1843794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-27596" y="4367731"/>
            <a:ext cx="211147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ja-JP" altLang="en-US" sz="2000" b="1" u="sng" dirty="0">
                <a:solidFill>
                  <a:srgbClr val="A50021"/>
                </a:solidFill>
              </a:rPr>
              <a:t>腹部</a:t>
            </a:r>
            <a:r>
              <a:rPr lang="ja-JP" altLang="en-US" sz="2000" b="1" u="sng" dirty="0" smtClean="0">
                <a:solidFill>
                  <a:srgbClr val="A50021"/>
                </a:solidFill>
              </a:rPr>
              <a:t>エコー　</a:t>
            </a:r>
            <a:r>
              <a:rPr lang="en-US" altLang="ja-JP" sz="2000" b="1" u="sng" dirty="0" smtClean="0">
                <a:solidFill>
                  <a:srgbClr val="A50021"/>
                </a:solidFill>
              </a:rPr>
              <a:t>OSCE</a:t>
            </a:r>
            <a:endParaRPr lang="ja-JP" altLang="en-US" sz="2000" dirty="0"/>
          </a:p>
        </p:txBody>
      </p:sp>
      <p:sp>
        <p:nvSpPr>
          <p:cNvPr id="27" name="正方形/長方形 26"/>
          <p:cNvSpPr/>
          <p:nvPr/>
        </p:nvSpPr>
        <p:spPr>
          <a:xfrm>
            <a:off x="411007" y="6108277"/>
            <a:ext cx="4518793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+mj-ea"/>
                <a:cs typeface="Times New Roman" panose="02020603050405020304" pitchFamily="18" charset="0"/>
              </a:rPr>
              <a:t>〇質保証＝</a:t>
            </a:r>
            <a:r>
              <a:rPr lang="ja-JP" altLang="en-US" sz="1600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常に評価されている意識</a:t>
            </a:r>
            <a:endParaRPr lang="en-US" altLang="ja-JP" sz="1600" dirty="0">
              <a:solidFill>
                <a:srgbClr val="C00000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600" dirty="0">
                <a:latin typeface="+mj-ea"/>
                <a:cs typeface="Times New Roman" panose="02020603050405020304" pitchFamily="18" charset="0"/>
              </a:rPr>
              <a:t>　　　　６．</a:t>
            </a:r>
            <a:r>
              <a:rPr lang="ja-JP" altLang="ja-JP" sz="1600" dirty="0">
                <a:latin typeface="+mj-ea"/>
                <a:cs typeface="Times New Roman" panose="02020603050405020304" pitchFamily="18" charset="0"/>
              </a:rPr>
              <a:t>段階的なパフォ－マンス評価を充実、</a:t>
            </a:r>
            <a:endParaRPr lang="en-US" altLang="ja-JP" sz="1600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2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最終　資料PDF　秋田大長谷川最終提出版8888888医学教育フォーラム　2014．7.15．　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5" y="3658261"/>
            <a:ext cx="5079172" cy="33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-85899"/>
            <a:ext cx="10287000" cy="1066627"/>
          </a:xfrm>
          <a:prstGeom prst="rect">
            <a:avLst/>
          </a:prstGeom>
          <a:solidFill>
            <a:srgbClr val="00B0F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4800" y="-85899"/>
            <a:ext cx="10529300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/>
            <a:r>
              <a:rPr lang="en-US" altLang="ja-JP" sz="3200" b="1" dirty="0" smtClean="0">
                <a:latin typeface="+mn-ea"/>
                <a:ea typeface="+mn-ea"/>
                <a:cs typeface="Arial" pitchFamily="34" charset="0"/>
              </a:rPr>
              <a:t>1</a:t>
            </a:r>
            <a:r>
              <a:rPr lang="ja-JP" altLang="en-US" sz="3200" b="1" dirty="0" smtClean="0">
                <a:latin typeface="+mn-ea"/>
                <a:ea typeface="+mn-ea"/>
                <a:cs typeface="Arial" pitchFamily="34" charset="0"/>
              </a:rPr>
              <a:t>年次　</a:t>
            </a:r>
            <a:r>
              <a:rPr lang="ja-JP" altLang="en-US" sz="3200" b="1" dirty="0">
                <a:latin typeface="+mn-ea"/>
                <a:ea typeface="+mn-ea"/>
                <a:cs typeface="Arial" pitchFamily="34" charset="0"/>
              </a:rPr>
              <a:t>　</a:t>
            </a:r>
            <a:r>
              <a:rPr lang="ja-JP" altLang="en-US" sz="3200" b="1" dirty="0" smtClean="0">
                <a:latin typeface="+mn-ea"/>
                <a:ea typeface="+mn-ea"/>
              </a:rPr>
              <a:t>早期</a:t>
            </a:r>
            <a:r>
              <a:rPr lang="ja-JP" altLang="en-US" sz="3200" b="1" dirty="0">
                <a:latin typeface="+mn-ea"/>
                <a:ea typeface="+mn-ea"/>
              </a:rPr>
              <a:t>臨床</a:t>
            </a:r>
            <a:r>
              <a:rPr lang="ja-JP" altLang="en-US" sz="3200" b="1" dirty="0" smtClean="0">
                <a:latin typeface="+mn-ea"/>
                <a:ea typeface="+mn-ea"/>
              </a:rPr>
              <a:t>実習・学習目標</a:t>
            </a:r>
            <a:endParaRPr lang="en-US" altLang="ja-JP" sz="3200" b="1" dirty="0" smtClean="0">
              <a:latin typeface="+mn-ea"/>
              <a:ea typeface="+mn-ea"/>
            </a:endParaRPr>
          </a:p>
          <a:p>
            <a:r>
              <a:rPr lang="ja-JP" altLang="en-US" sz="2000" b="1" dirty="0" smtClean="0">
                <a:latin typeface="+mn-ea"/>
                <a:ea typeface="+mn-ea"/>
              </a:rPr>
              <a:t>（</a:t>
            </a:r>
            <a:r>
              <a:rPr lang="en-US" altLang="ja-JP" sz="2000" b="1" dirty="0">
                <a:latin typeface="+mn-ea"/>
                <a:ea typeface="+mn-ea"/>
              </a:rPr>
              <a:t>10-12</a:t>
            </a:r>
            <a:r>
              <a:rPr lang="ja-JP" altLang="en-US" sz="2000" b="1" dirty="0">
                <a:latin typeface="+mn-ea"/>
                <a:ea typeface="+mn-ea"/>
              </a:rPr>
              <a:t>月火曜日　大学各科・県内医療</a:t>
            </a:r>
            <a:r>
              <a:rPr lang="ja-JP" altLang="en-US" sz="2000" b="1" dirty="0" smtClean="0">
                <a:latin typeface="+mn-ea"/>
                <a:ea typeface="+mn-ea"/>
              </a:rPr>
              <a:t>機関（研修病院、</a:t>
            </a:r>
            <a:r>
              <a:rPr lang="ja-JP" altLang="en-US" sz="2000" b="1" dirty="0" smtClean="0">
                <a:latin typeface="+mn-ea"/>
              </a:rPr>
              <a:t>地域</a:t>
            </a:r>
            <a:r>
              <a:rPr lang="ja-JP" altLang="en-US" sz="2000" b="1" dirty="0">
                <a:latin typeface="+mn-ea"/>
              </a:rPr>
              <a:t>連携病院</a:t>
            </a:r>
            <a:r>
              <a:rPr lang="ja-JP" altLang="en-US" sz="2000" b="1" dirty="0" smtClean="0">
                <a:latin typeface="+mn-ea"/>
              </a:rPr>
              <a:t>、在宅 </a:t>
            </a:r>
            <a:r>
              <a:rPr lang="ja-JP" altLang="en-US" sz="2000" b="1" dirty="0" smtClean="0">
                <a:latin typeface="+mn-ea"/>
                <a:ea typeface="+mn-ea"/>
              </a:rPr>
              <a:t>）　</a:t>
            </a:r>
            <a:r>
              <a:rPr lang="en-US" altLang="ja-JP" sz="2000" b="1" dirty="0" smtClean="0">
                <a:latin typeface="+mn-ea"/>
                <a:ea typeface="+mn-ea"/>
              </a:rPr>
              <a:t>1</a:t>
            </a:r>
            <a:r>
              <a:rPr lang="ja-JP" altLang="en-US" sz="2000" b="1" dirty="0" smtClean="0">
                <a:latin typeface="+mn-ea"/>
                <a:ea typeface="+mn-ea"/>
              </a:rPr>
              <a:t>－</a:t>
            </a:r>
            <a:r>
              <a:rPr lang="en-US" altLang="ja-JP" sz="2000" b="1" dirty="0" smtClean="0">
                <a:latin typeface="+mn-ea"/>
                <a:ea typeface="+mn-ea"/>
              </a:rPr>
              <a:t>4</a:t>
            </a:r>
            <a:r>
              <a:rPr lang="ja-JP" altLang="en-US" sz="2000" b="1" dirty="0" smtClean="0">
                <a:latin typeface="+mn-ea"/>
                <a:ea typeface="+mn-ea"/>
              </a:rPr>
              <a:t>名づつ）</a:t>
            </a:r>
            <a:endParaRPr lang="en-US" altLang="ja-JP" sz="2000" b="1" dirty="0" smtClean="0">
              <a:latin typeface="+mn-ea"/>
              <a:ea typeface="+mn-ea"/>
            </a:endParaRPr>
          </a:p>
          <a:p>
            <a:endParaRPr lang="en-US" altLang="ja-JP" sz="2000" b="1" dirty="0">
              <a:latin typeface="+mn-ea"/>
              <a:ea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0158" y="1072938"/>
            <a:ext cx="10309015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【ＳＢＯｓ】</a:t>
            </a:r>
            <a:endParaRPr lang="en-US" altLang="ja-JP" sz="1800" b="1" dirty="0" smtClean="0">
              <a:latin typeface="+mn-ea"/>
              <a:ea typeface="+mn-ea"/>
              <a:cs typeface="Times New Roman" pitchFamily="18" charset="0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１）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医療現場で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望まれる医師像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について理解できる。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２）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コミュニケーション力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は医師の中心的臨床能力の一つであることを理解できる。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３）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医療従事者の任務と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チーム医療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多職種連携・教育の重要性を理解できる。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４）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何科にすすんでも大切な各科の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基本診療・プライマリケア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５）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基礎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医学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・臨床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医学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知識の必要性とその応用力の重要性を理解できる。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６）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これからの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医療連携＝地域医療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  <a:cs typeface="Times New Roman" pitchFamily="18" charset="0"/>
              </a:rPr>
              <a:t>3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割の学生　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在宅診療～施設実習</a:t>
            </a:r>
            <a:r>
              <a:rPr lang="ja-JP" altLang="en-US" sz="1800" b="1" u="sng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経験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。</a:t>
            </a:r>
            <a:endParaRPr lang="ja-JP" altLang="ja-JP" sz="1800" b="1" u="sng" dirty="0" smtClean="0">
              <a:solidFill>
                <a:srgbClr val="990033"/>
              </a:solidFill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７）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患者中心の医療のリーダーとしての、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医師の役割・使命・人間力・プロフェッショナリズム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</a:t>
            </a:r>
            <a:endParaRPr lang="en-US" altLang="ja-JP" sz="1800" b="1" dirty="0" smtClean="0">
              <a:latin typeface="+mn-ea"/>
              <a:ea typeface="+mn-ea"/>
              <a:cs typeface="Times New Roman" pitchFamily="18" charset="0"/>
            </a:endParaRPr>
          </a:p>
          <a:p>
            <a:pPr lvl="0" eaLnBrk="0" hangingPunct="0"/>
            <a:r>
              <a:rPr lang="ja-JP" altLang="en-US" sz="1800" b="1" dirty="0">
                <a:latin typeface="+mn-ea"/>
                <a:ea typeface="+mn-ea"/>
                <a:cs typeface="Times New Roman" pitchFamily="18" charset="0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　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解できる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957" y="4031793"/>
            <a:ext cx="47244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4158" y="5016961"/>
            <a:ext cx="12477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6166" y="4008849"/>
            <a:ext cx="1133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6846" y="5016961"/>
            <a:ext cx="10763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6846" y="3936841"/>
            <a:ext cx="115671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7285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最終　資料PDF　秋田大長谷川最終提出版8888888医学教育フォーラム　2014．7.15．　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5" y="3658261"/>
            <a:ext cx="5079172" cy="33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-85899"/>
            <a:ext cx="10287000" cy="1066627"/>
          </a:xfrm>
          <a:prstGeom prst="rect">
            <a:avLst/>
          </a:prstGeom>
          <a:solidFill>
            <a:srgbClr val="00B0F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4800" y="-85899"/>
            <a:ext cx="10529300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/>
            <a:r>
              <a:rPr lang="en-US" altLang="ja-JP" sz="3200" b="1" dirty="0" smtClean="0">
                <a:latin typeface="+mn-ea"/>
                <a:ea typeface="+mn-ea"/>
                <a:cs typeface="Arial" pitchFamily="34" charset="0"/>
              </a:rPr>
              <a:t>1</a:t>
            </a:r>
            <a:r>
              <a:rPr lang="ja-JP" altLang="en-US" sz="3200" b="1" dirty="0" smtClean="0">
                <a:latin typeface="+mn-ea"/>
                <a:ea typeface="+mn-ea"/>
                <a:cs typeface="Arial" pitchFamily="34" charset="0"/>
              </a:rPr>
              <a:t>年次　</a:t>
            </a:r>
            <a:r>
              <a:rPr lang="ja-JP" altLang="en-US" sz="3200" b="1" dirty="0">
                <a:latin typeface="+mn-ea"/>
                <a:ea typeface="+mn-ea"/>
                <a:cs typeface="Arial" pitchFamily="34" charset="0"/>
              </a:rPr>
              <a:t>　</a:t>
            </a:r>
            <a:r>
              <a:rPr lang="ja-JP" altLang="en-US" sz="3200" b="1" dirty="0" smtClean="0">
                <a:latin typeface="+mn-ea"/>
                <a:ea typeface="+mn-ea"/>
              </a:rPr>
              <a:t>早期</a:t>
            </a:r>
            <a:r>
              <a:rPr lang="ja-JP" altLang="en-US" sz="3200" b="1" dirty="0">
                <a:latin typeface="+mn-ea"/>
                <a:ea typeface="+mn-ea"/>
              </a:rPr>
              <a:t>臨床</a:t>
            </a:r>
            <a:r>
              <a:rPr lang="ja-JP" altLang="en-US" sz="3200" b="1" dirty="0" smtClean="0">
                <a:latin typeface="+mn-ea"/>
                <a:ea typeface="+mn-ea"/>
              </a:rPr>
              <a:t>実習・学習目標</a:t>
            </a:r>
            <a:endParaRPr lang="en-US" altLang="ja-JP" sz="3200" b="1" dirty="0" smtClean="0">
              <a:latin typeface="+mn-ea"/>
              <a:ea typeface="+mn-ea"/>
            </a:endParaRPr>
          </a:p>
          <a:p>
            <a:r>
              <a:rPr lang="ja-JP" altLang="en-US" sz="2000" b="1" dirty="0" smtClean="0">
                <a:latin typeface="+mn-ea"/>
                <a:ea typeface="+mn-ea"/>
              </a:rPr>
              <a:t>（</a:t>
            </a:r>
            <a:r>
              <a:rPr lang="en-US" altLang="ja-JP" sz="2000" b="1" dirty="0">
                <a:latin typeface="+mn-ea"/>
                <a:ea typeface="+mn-ea"/>
              </a:rPr>
              <a:t>10-12</a:t>
            </a:r>
            <a:r>
              <a:rPr lang="ja-JP" altLang="en-US" sz="2000" b="1" dirty="0">
                <a:latin typeface="+mn-ea"/>
                <a:ea typeface="+mn-ea"/>
              </a:rPr>
              <a:t>月火曜日　大学各科・県内医療</a:t>
            </a:r>
            <a:r>
              <a:rPr lang="ja-JP" altLang="en-US" sz="2000" b="1" dirty="0" smtClean="0">
                <a:latin typeface="+mn-ea"/>
                <a:ea typeface="+mn-ea"/>
              </a:rPr>
              <a:t>機関（研修病院、</a:t>
            </a:r>
            <a:r>
              <a:rPr lang="ja-JP" altLang="en-US" sz="2000" b="1" dirty="0" smtClean="0">
                <a:latin typeface="+mn-ea"/>
              </a:rPr>
              <a:t>地域</a:t>
            </a:r>
            <a:r>
              <a:rPr lang="ja-JP" altLang="en-US" sz="2000" b="1" dirty="0">
                <a:latin typeface="+mn-ea"/>
              </a:rPr>
              <a:t>連携病院</a:t>
            </a:r>
            <a:r>
              <a:rPr lang="ja-JP" altLang="en-US" sz="2000" b="1" dirty="0" smtClean="0">
                <a:latin typeface="+mn-ea"/>
              </a:rPr>
              <a:t>、在宅 </a:t>
            </a:r>
            <a:r>
              <a:rPr lang="ja-JP" altLang="en-US" sz="2000" b="1" dirty="0" smtClean="0">
                <a:latin typeface="+mn-ea"/>
                <a:ea typeface="+mn-ea"/>
              </a:rPr>
              <a:t>）　</a:t>
            </a:r>
            <a:r>
              <a:rPr lang="en-US" altLang="ja-JP" sz="2000" b="1" dirty="0" smtClean="0">
                <a:latin typeface="+mn-ea"/>
                <a:ea typeface="+mn-ea"/>
              </a:rPr>
              <a:t>1</a:t>
            </a:r>
            <a:r>
              <a:rPr lang="ja-JP" altLang="en-US" sz="2000" b="1" dirty="0" smtClean="0">
                <a:latin typeface="+mn-ea"/>
                <a:ea typeface="+mn-ea"/>
              </a:rPr>
              <a:t>－</a:t>
            </a:r>
            <a:r>
              <a:rPr lang="en-US" altLang="ja-JP" sz="2000" b="1" dirty="0" smtClean="0">
                <a:latin typeface="+mn-ea"/>
                <a:ea typeface="+mn-ea"/>
              </a:rPr>
              <a:t>4</a:t>
            </a:r>
            <a:r>
              <a:rPr lang="ja-JP" altLang="en-US" sz="2000" b="1" dirty="0" smtClean="0">
                <a:latin typeface="+mn-ea"/>
                <a:ea typeface="+mn-ea"/>
              </a:rPr>
              <a:t>名づつ）</a:t>
            </a:r>
            <a:endParaRPr lang="en-US" altLang="ja-JP" sz="2000" b="1" dirty="0" smtClean="0">
              <a:latin typeface="+mn-ea"/>
              <a:ea typeface="+mn-ea"/>
            </a:endParaRPr>
          </a:p>
          <a:p>
            <a:endParaRPr lang="en-US" altLang="ja-JP" sz="2000" b="1" dirty="0">
              <a:latin typeface="+mn-ea"/>
              <a:ea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0158" y="1072938"/>
            <a:ext cx="10309015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【ＳＢＯｓ】</a:t>
            </a:r>
            <a:endParaRPr lang="en-US" altLang="ja-JP" sz="1800" b="1" dirty="0" smtClean="0">
              <a:latin typeface="+mn-ea"/>
              <a:ea typeface="+mn-ea"/>
              <a:cs typeface="Times New Roman" pitchFamily="18" charset="0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１）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医療現場で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望まれる医師像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について理解できる。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２）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コミュニケーション力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は医師の中心的臨床能力の一つであることを理解できる。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３）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医療従事者の任務と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チーム医療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多職種連携・教育の重要性を理解できる。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４）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何科にすすんでも大切な各科の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基本診療・プライマリケア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５）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基礎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医学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・臨床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医学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知識の必要性とその応用力の重要性を理解できる。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６）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これからの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医療連携＝地域医療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  <a:cs typeface="Times New Roman" pitchFamily="18" charset="0"/>
              </a:rPr>
              <a:t>3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割の学生　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在宅診療～施設実習</a:t>
            </a:r>
            <a:r>
              <a:rPr lang="ja-JP" altLang="en-US" sz="1800" b="1" u="sng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経験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。</a:t>
            </a:r>
            <a:endParaRPr lang="ja-JP" altLang="ja-JP" sz="1800" b="1" u="sng" dirty="0" smtClean="0">
              <a:solidFill>
                <a:srgbClr val="990033"/>
              </a:solidFill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７）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患者中心の医療のリーダーとしての、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医師の役割・使命・人間力・プロフェッショナリズム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</a:t>
            </a:r>
            <a:endParaRPr lang="en-US" altLang="ja-JP" sz="1800" b="1" dirty="0" smtClean="0">
              <a:latin typeface="+mn-ea"/>
              <a:ea typeface="+mn-ea"/>
              <a:cs typeface="Times New Roman" pitchFamily="18" charset="0"/>
            </a:endParaRPr>
          </a:p>
          <a:p>
            <a:pPr lvl="0" eaLnBrk="0" hangingPunct="0"/>
            <a:r>
              <a:rPr lang="ja-JP" altLang="en-US" sz="1800" b="1" dirty="0">
                <a:latin typeface="+mn-ea"/>
                <a:ea typeface="+mn-ea"/>
                <a:cs typeface="Times New Roman" pitchFamily="18" charset="0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　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解できる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957" y="4031793"/>
            <a:ext cx="47244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4158" y="5016961"/>
            <a:ext cx="12477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6166" y="4008849"/>
            <a:ext cx="1133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6846" y="5016961"/>
            <a:ext cx="10763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6846" y="3936841"/>
            <a:ext cx="115671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2134" y="1694022"/>
            <a:ext cx="7011600" cy="5269865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0536" y="1694022"/>
            <a:ext cx="4487126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年次　早期臨床実習　ポートフォーリオ　　　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54884" y="1095456"/>
            <a:ext cx="4894289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2000" u="sng" dirty="0">
                <a:latin typeface="+mj-ea"/>
                <a:cs typeface="Times New Roman" panose="02020603050405020304" pitchFamily="18" charset="0"/>
              </a:rPr>
              <a:t>〇質保証＝常に評価されている意識</a:t>
            </a:r>
            <a:endParaRPr lang="en-US" altLang="ja-JP" sz="2000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６．映像・シミュレーションを利用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sz="2000" dirty="0">
                <a:latin typeface="+mj-ea"/>
                <a:cs typeface="Times New Roman" panose="02020603050405020304" pitchFamily="18" charset="0"/>
              </a:rPr>
              <a:t>段階的なパフォ－マンス評価を充実、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00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最終　資料PDF　秋田大長谷川最終提出版8888888医学教育フォーラム　2014．7.15．　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5" y="3658261"/>
            <a:ext cx="5079172" cy="33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-85899"/>
            <a:ext cx="10287000" cy="1066627"/>
          </a:xfrm>
          <a:prstGeom prst="rect">
            <a:avLst/>
          </a:prstGeom>
          <a:solidFill>
            <a:srgbClr val="00B0F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4800" y="-85899"/>
            <a:ext cx="10529300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/>
            <a:r>
              <a:rPr lang="en-US" altLang="ja-JP" sz="3200" b="1" dirty="0" smtClean="0">
                <a:latin typeface="+mn-ea"/>
                <a:ea typeface="+mn-ea"/>
                <a:cs typeface="Arial" pitchFamily="34" charset="0"/>
              </a:rPr>
              <a:t>1</a:t>
            </a:r>
            <a:r>
              <a:rPr lang="ja-JP" altLang="en-US" sz="3200" b="1" dirty="0" smtClean="0">
                <a:latin typeface="+mn-ea"/>
                <a:ea typeface="+mn-ea"/>
                <a:cs typeface="Arial" pitchFamily="34" charset="0"/>
              </a:rPr>
              <a:t>年次　</a:t>
            </a:r>
            <a:r>
              <a:rPr lang="ja-JP" altLang="en-US" sz="3200" b="1" dirty="0">
                <a:latin typeface="+mn-ea"/>
                <a:ea typeface="+mn-ea"/>
                <a:cs typeface="Arial" pitchFamily="34" charset="0"/>
              </a:rPr>
              <a:t>　</a:t>
            </a:r>
            <a:r>
              <a:rPr lang="ja-JP" altLang="en-US" sz="3200" b="1" dirty="0" smtClean="0">
                <a:latin typeface="+mn-ea"/>
                <a:ea typeface="+mn-ea"/>
              </a:rPr>
              <a:t>早期</a:t>
            </a:r>
            <a:r>
              <a:rPr lang="ja-JP" altLang="en-US" sz="3200" b="1" dirty="0">
                <a:latin typeface="+mn-ea"/>
                <a:ea typeface="+mn-ea"/>
              </a:rPr>
              <a:t>臨床</a:t>
            </a:r>
            <a:r>
              <a:rPr lang="ja-JP" altLang="en-US" sz="3200" b="1" dirty="0" smtClean="0">
                <a:latin typeface="+mn-ea"/>
                <a:ea typeface="+mn-ea"/>
              </a:rPr>
              <a:t>実習・学習目標</a:t>
            </a:r>
            <a:endParaRPr lang="en-US" altLang="ja-JP" sz="3200" b="1" dirty="0" smtClean="0">
              <a:latin typeface="+mn-ea"/>
              <a:ea typeface="+mn-ea"/>
            </a:endParaRPr>
          </a:p>
          <a:p>
            <a:r>
              <a:rPr lang="ja-JP" altLang="en-US" sz="2000" b="1" dirty="0" smtClean="0">
                <a:latin typeface="+mn-ea"/>
                <a:ea typeface="+mn-ea"/>
              </a:rPr>
              <a:t>（</a:t>
            </a:r>
            <a:r>
              <a:rPr lang="en-US" altLang="ja-JP" sz="2000" b="1" dirty="0">
                <a:latin typeface="+mn-ea"/>
                <a:ea typeface="+mn-ea"/>
              </a:rPr>
              <a:t>10-12</a:t>
            </a:r>
            <a:r>
              <a:rPr lang="ja-JP" altLang="en-US" sz="2000" b="1" dirty="0">
                <a:latin typeface="+mn-ea"/>
                <a:ea typeface="+mn-ea"/>
              </a:rPr>
              <a:t>月火曜日　大学各科・県内医療</a:t>
            </a:r>
            <a:r>
              <a:rPr lang="ja-JP" altLang="en-US" sz="2000" b="1" dirty="0" smtClean="0">
                <a:latin typeface="+mn-ea"/>
                <a:ea typeface="+mn-ea"/>
              </a:rPr>
              <a:t>機関（研修病院、</a:t>
            </a:r>
            <a:r>
              <a:rPr lang="ja-JP" altLang="en-US" sz="2000" b="1" dirty="0" smtClean="0">
                <a:latin typeface="+mn-ea"/>
              </a:rPr>
              <a:t>地域</a:t>
            </a:r>
            <a:r>
              <a:rPr lang="ja-JP" altLang="en-US" sz="2000" b="1" dirty="0">
                <a:latin typeface="+mn-ea"/>
              </a:rPr>
              <a:t>連携病院</a:t>
            </a:r>
            <a:r>
              <a:rPr lang="ja-JP" altLang="en-US" sz="2000" b="1" dirty="0" smtClean="0">
                <a:latin typeface="+mn-ea"/>
              </a:rPr>
              <a:t>、在宅 </a:t>
            </a:r>
            <a:r>
              <a:rPr lang="ja-JP" altLang="en-US" sz="2000" b="1" dirty="0" smtClean="0">
                <a:latin typeface="+mn-ea"/>
                <a:ea typeface="+mn-ea"/>
              </a:rPr>
              <a:t>）　</a:t>
            </a:r>
            <a:r>
              <a:rPr lang="en-US" altLang="ja-JP" sz="2000" b="1" dirty="0" smtClean="0">
                <a:latin typeface="+mn-ea"/>
                <a:ea typeface="+mn-ea"/>
              </a:rPr>
              <a:t>1</a:t>
            </a:r>
            <a:r>
              <a:rPr lang="ja-JP" altLang="en-US" sz="2000" b="1" dirty="0" smtClean="0">
                <a:latin typeface="+mn-ea"/>
                <a:ea typeface="+mn-ea"/>
              </a:rPr>
              <a:t>－</a:t>
            </a:r>
            <a:r>
              <a:rPr lang="en-US" altLang="ja-JP" sz="2000" b="1" dirty="0" smtClean="0">
                <a:latin typeface="+mn-ea"/>
                <a:ea typeface="+mn-ea"/>
              </a:rPr>
              <a:t>4</a:t>
            </a:r>
            <a:r>
              <a:rPr lang="ja-JP" altLang="en-US" sz="2000" b="1" dirty="0" smtClean="0">
                <a:latin typeface="+mn-ea"/>
                <a:ea typeface="+mn-ea"/>
              </a:rPr>
              <a:t>名づつ）</a:t>
            </a:r>
            <a:endParaRPr lang="en-US" altLang="ja-JP" sz="2000" b="1" dirty="0" smtClean="0">
              <a:latin typeface="+mn-ea"/>
              <a:ea typeface="+mn-ea"/>
            </a:endParaRPr>
          </a:p>
          <a:p>
            <a:endParaRPr lang="en-US" altLang="ja-JP" sz="2000" b="1" dirty="0">
              <a:latin typeface="+mn-ea"/>
              <a:ea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0158" y="1072938"/>
            <a:ext cx="10309015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【ＳＢＯｓ】</a:t>
            </a:r>
            <a:endParaRPr lang="en-US" altLang="ja-JP" sz="1800" b="1" dirty="0" smtClean="0">
              <a:latin typeface="+mn-ea"/>
              <a:ea typeface="+mn-ea"/>
              <a:cs typeface="Times New Roman" pitchFamily="18" charset="0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１）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医療現場で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望まれる医師像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について理解できる。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２）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コミュニケーション力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は医師の中心的臨床能力の一つであることを理解できる。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３）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医療従事者の任務と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チーム医療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多職種連携・教育の重要性を理解できる。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４）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何科にすすんでも大切な各科の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基本診療・プライマリケア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５）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基礎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医学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・臨床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医学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知識の必要性とその応用力の重要性を理解できる。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６）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これからの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医療連携＝地域医療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  <a:cs typeface="Times New Roman" pitchFamily="18" charset="0"/>
              </a:rPr>
              <a:t>3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割の学生　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在宅診療～施設実習</a:t>
            </a:r>
            <a:r>
              <a:rPr lang="ja-JP" altLang="en-US" sz="1800" b="1" u="sng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経験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。</a:t>
            </a:r>
            <a:endParaRPr lang="ja-JP" altLang="ja-JP" sz="1800" b="1" u="sng" dirty="0" smtClean="0">
              <a:solidFill>
                <a:srgbClr val="990033"/>
              </a:solidFill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７）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患者中心の医療のリーダーとしての、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医師の役割・使命・人間力・プロフェッショナリズム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</a:t>
            </a:r>
            <a:endParaRPr lang="en-US" altLang="ja-JP" sz="1800" b="1" dirty="0" smtClean="0">
              <a:latin typeface="+mn-ea"/>
              <a:ea typeface="+mn-ea"/>
              <a:cs typeface="Times New Roman" pitchFamily="18" charset="0"/>
            </a:endParaRPr>
          </a:p>
          <a:p>
            <a:pPr lvl="0" eaLnBrk="0" hangingPunct="0"/>
            <a:r>
              <a:rPr lang="ja-JP" altLang="en-US" sz="1800" b="1" dirty="0">
                <a:latin typeface="+mn-ea"/>
                <a:ea typeface="+mn-ea"/>
                <a:cs typeface="Times New Roman" pitchFamily="18" charset="0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　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解できる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703" y="4368099"/>
            <a:ext cx="47244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4158" y="5016961"/>
            <a:ext cx="12477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6166" y="4008849"/>
            <a:ext cx="1133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6846" y="5016961"/>
            <a:ext cx="10763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6846" y="3936841"/>
            <a:ext cx="115671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2134" y="1694022"/>
            <a:ext cx="7011600" cy="526986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4006" y="3137967"/>
            <a:ext cx="4477865" cy="504056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807232" y="2748712"/>
            <a:ext cx="3610284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年次　早期臨床実習　自己評価表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2807232" y="2769241"/>
            <a:ext cx="4351412" cy="53637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536" y="1694022"/>
            <a:ext cx="4487126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年次　早期臨床実習　ポートフォーリオ　　　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54884" y="1095456"/>
            <a:ext cx="4894289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2000" u="sng" dirty="0">
                <a:latin typeface="+mj-ea"/>
                <a:cs typeface="Times New Roman" panose="02020603050405020304" pitchFamily="18" charset="0"/>
              </a:rPr>
              <a:t>〇質保証＝常に評価されている意識</a:t>
            </a:r>
            <a:endParaRPr lang="en-US" altLang="ja-JP" sz="2000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６．映像・シミュレーションを利用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sz="2000" dirty="0">
                <a:latin typeface="+mj-ea"/>
                <a:cs typeface="Times New Roman" panose="02020603050405020304" pitchFamily="18" charset="0"/>
              </a:rPr>
              <a:t>段階的なパフォ－マンス評価を充実、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85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最終　資料PDF　秋田大長谷川最終提出版8888888医学教育フォーラム　2014．7.15．　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5" y="3658261"/>
            <a:ext cx="5079172" cy="33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-85899"/>
            <a:ext cx="10287000" cy="1066627"/>
          </a:xfrm>
          <a:prstGeom prst="rect">
            <a:avLst/>
          </a:prstGeom>
          <a:solidFill>
            <a:srgbClr val="00B0F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4800" y="-85899"/>
            <a:ext cx="10529300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/>
            <a:r>
              <a:rPr lang="en-US" altLang="ja-JP" sz="3200" b="1" dirty="0" smtClean="0">
                <a:latin typeface="+mn-ea"/>
                <a:ea typeface="+mn-ea"/>
                <a:cs typeface="Arial" pitchFamily="34" charset="0"/>
              </a:rPr>
              <a:t>1</a:t>
            </a:r>
            <a:r>
              <a:rPr lang="ja-JP" altLang="en-US" sz="3200" b="1" dirty="0" smtClean="0">
                <a:latin typeface="+mn-ea"/>
                <a:ea typeface="+mn-ea"/>
                <a:cs typeface="Arial" pitchFamily="34" charset="0"/>
              </a:rPr>
              <a:t>年次　</a:t>
            </a:r>
            <a:r>
              <a:rPr lang="ja-JP" altLang="en-US" sz="3200" b="1" dirty="0">
                <a:latin typeface="+mn-ea"/>
                <a:ea typeface="+mn-ea"/>
                <a:cs typeface="Arial" pitchFamily="34" charset="0"/>
              </a:rPr>
              <a:t>　</a:t>
            </a:r>
            <a:r>
              <a:rPr lang="ja-JP" altLang="en-US" sz="3200" b="1" dirty="0" smtClean="0">
                <a:latin typeface="+mn-ea"/>
                <a:ea typeface="+mn-ea"/>
              </a:rPr>
              <a:t>早期</a:t>
            </a:r>
            <a:r>
              <a:rPr lang="ja-JP" altLang="en-US" sz="3200" b="1" dirty="0">
                <a:latin typeface="+mn-ea"/>
                <a:ea typeface="+mn-ea"/>
              </a:rPr>
              <a:t>臨床</a:t>
            </a:r>
            <a:r>
              <a:rPr lang="ja-JP" altLang="en-US" sz="3200" b="1" dirty="0" smtClean="0">
                <a:latin typeface="+mn-ea"/>
                <a:ea typeface="+mn-ea"/>
              </a:rPr>
              <a:t>実習・学習目標</a:t>
            </a:r>
            <a:endParaRPr lang="en-US" altLang="ja-JP" sz="3200" b="1" dirty="0" smtClean="0">
              <a:latin typeface="+mn-ea"/>
              <a:ea typeface="+mn-ea"/>
            </a:endParaRPr>
          </a:p>
          <a:p>
            <a:r>
              <a:rPr lang="ja-JP" altLang="en-US" sz="2000" b="1" dirty="0" smtClean="0">
                <a:latin typeface="+mn-ea"/>
                <a:ea typeface="+mn-ea"/>
              </a:rPr>
              <a:t>（</a:t>
            </a:r>
            <a:r>
              <a:rPr lang="en-US" altLang="ja-JP" sz="2000" b="1" dirty="0">
                <a:latin typeface="+mn-ea"/>
                <a:ea typeface="+mn-ea"/>
              </a:rPr>
              <a:t>10-12</a:t>
            </a:r>
            <a:r>
              <a:rPr lang="ja-JP" altLang="en-US" sz="2000" b="1" dirty="0">
                <a:latin typeface="+mn-ea"/>
                <a:ea typeface="+mn-ea"/>
              </a:rPr>
              <a:t>月火曜日　大学各科・県内医療</a:t>
            </a:r>
            <a:r>
              <a:rPr lang="ja-JP" altLang="en-US" sz="2000" b="1" dirty="0" smtClean="0">
                <a:latin typeface="+mn-ea"/>
                <a:ea typeface="+mn-ea"/>
              </a:rPr>
              <a:t>機関（研修病院、</a:t>
            </a:r>
            <a:r>
              <a:rPr lang="ja-JP" altLang="en-US" sz="2000" b="1" dirty="0" smtClean="0">
                <a:latin typeface="+mn-ea"/>
              </a:rPr>
              <a:t>地域</a:t>
            </a:r>
            <a:r>
              <a:rPr lang="ja-JP" altLang="en-US" sz="2000" b="1" dirty="0">
                <a:latin typeface="+mn-ea"/>
              </a:rPr>
              <a:t>連携病院</a:t>
            </a:r>
            <a:r>
              <a:rPr lang="ja-JP" altLang="en-US" sz="2000" b="1" dirty="0" smtClean="0">
                <a:latin typeface="+mn-ea"/>
              </a:rPr>
              <a:t>、在宅 </a:t>
            </a:r>
            <a:r>
              <a:rPr lang="ja-JP" altLang="en-US" sz="2000" b="1" dirty="0" smtClean="0">
                <a:latin typeface="+mn-ea"/>
                <a:ea typeface="+mn-ea"/>
              </a:rPr>
              <a:t>）　</a:t>
            </a:r>
            <a:r>
              <a:rPr lang="en-US" altLang="ja-JP" sz="2000" b="1" dirty="0" smtClean="0">
                <a:latin typeface="+mn-ea"/>
                <a:ea typeface="+mn-ea"/>
              </a:rPr>
              <a:t>1</a:t>
            </a:r>
            <a:r>
              <a:rPr lang="ja-JP" altLang="en-US" sz="2000" b="1" dirty="0" smtClean="0">
                <a:latin typeface="+mn-ea"/>
                <a:ea typeface="+mn-ea"/>
              </a:rPr>
              <a:t>－</a:t>
            </a:r>
            <a:r>
              <a:rPr lang="en-US" altLang="ja-JP" sz="2000" b="1" dirty="0" smtClean="0">
                <a:latin typeface="+mn-ea"/>
                <a:ea typeface="+mn-ea"/>
              </a:rPr>
              <a:t>4</a:t>
            </a:r>
            <a:r>
              <a:rPr lang="ja-JP" altLang="en-US" sz="2000" b="1" dirty="0" smtClean="0">
                <a:latin typeface="+mn-ea"/>
                <a:ea typeface="+mn-ea"/>
              </a:rPr>
              <a:t>名づつ）</a:t>
            </a:r>
            <a:endParaRPr lang="en-US" altLang="ja-JP" sz="2000" b="1" dirty="0" smtClean="0">
              <a:latin typeface="+mn-ea"/>
              <a:ea typeface="+mn-ea"/>
            </a:endParaRPr>
          </a:p>
          <a:p>
            <a:endParaRPr lang="en-US" altLang="ja-JP" sz="2000" b="1" dirty="0">
              <a:latin typeface="+mn-ea"/>
              <a:ea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0158" y="1072938"/>
            <a:ext cx="10309015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【ＳＢＯｓ】</a:t>
            </a:r>
            <a:endParaRPr lang="en-US" altLang="ja-JP" sz="1800" b="1" dirty="0" smtClean="0">
              <a:latin typeface="+mn-ea"/>
              <a:ea typeface="+mn-ea"/>
              <a:cs typeface="Times New Roman" pitchFamily="18" charset="0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１）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医療現場で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望まれる医師像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について理解できる。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２）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コミュニケーション力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は医師の中心的臨床能力の一つであることを理解できる。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３）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医療従事者の任務と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チーム医療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多職種連携・教育の重要性を理解できる。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４）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何科にすすんでも大切な各科の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基本診療・プライマリケア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５）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基礎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医学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・臨床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医学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知識の必要性とその応用力の重要性を理解できる。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６）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これからの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医療連携＝地域医療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の重要性を理解できる。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  <a:cs typeface="Times New Roman" pitchFamily="18" charset="0"/>
              </a:rPr>
              <a:t>3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割の学生　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在宅診療～施設実習</a:t>
            </a:r>
            <a:r>
              <a:rPr lang="ja-JP" altLang="en-US" sz="1800" b="1" u="sng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経験</a:t>
            </a:r>
            <a:r>
              <a:rPr lang="ja-JP" altLang="en-US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。</a:t>
            </a:r>
            <a:endParaRPr lang="ja-JP" altLang="ja-JP" sz="1800" b="1" u="sng" dirty="0" smtClean="0">
              <a:solidFill>
                <a:srgbClr val="990033"/>
              </a:solidFill>
              <a:latin typeface="+mn-ea"/>
              <a:ea typeface="+mn-ea"/>
              <a:cs typeface="ＭＳ Ｐゴシック" pitchFamily="50" charset="-128"/>
            </a:endParaRPr>
          </a:p>
          <a:p>
            <a:pPr lvl="0" eaLnBrk="0" hangingPunct="0"/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７）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患者中心の医療のリーダーとしての、</a:t>
            </a:r>
            <a:r>
              <a:rPr lang="ja-JP" altLang="ja-JP" sz="1800" b="1" u="sng" dirty="0" smtClean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医師の役割・使命・人間力・プロフェッショナリズム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の重要性を理</a:t>
            </a:r>
            <a:endParaRPr lang="en-US" altLang="ja-JP" sz="1800" b="1" dirty="0" smtClean="0">
              <a:latin typeface="+mn-ea"/>
              <a:ea typeface="+mn-ea"/>
              <a:cs typeface="Times New Roman" pitchFamily="18" charset="0"/>
            </a:endParaRPr>
          </a:p>
          <a:p>
            <a:pPr lvl="0" eaLnBrk="0" hangingPunct="0"/>
            <a:r>
              <a:rPr lang="ja-JP" altLang="en-US" sz="1800" b="1" dirty="0">
                <a:latin typeface="+mn-ea"/>
                <a:ea typeface="+mn-ea"/>
                <a:cs typeface="Times New Roman" pitchFamily="18" charset="0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  <a:cs typeface="Times New Roman" pitchFamily="18" charset="0"/>
              </a:rPr>
              <a:t>　</a:t>
            </a:r>
            <a:r>
              <a:rPr lang="ja-JP" altLang="ja-JP" sz="1800" b="1" dirty="0" smtClean="0">
                <a:latin typeface="+mn-ea"/>
                <a:ea typeface="+mn-ea"/>
                <a:cs typeface="Times New Roman" pitchFamily="18" charset="0"/>
              </a:rPr>
              <a:t>解できる</a:t>
            </a:r>
            <a:endParaRPr lang="ja-JP" altLang="ja-JP" sz="1800" b="1" dirty="0" smtClean="0">
              <a:latin typeface="+mn-ea"/>
              <a:ea typeface="+mn-ea"/>
              <a:cs typeface="ＭＳ Ｐゴシック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957" y="4031793"/>
            <a:ext cx="47244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4158" y="5016961"/>
            <a:ext cx="12477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6166" y="4008849"/>
            <a:ext cx="1133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6846" y="5016961"/>
            <a:ext cx="10763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6846" y="3936841"/>
            <a:ext cx="115671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2134" y="1694022"/>
            <a:ext cx="7011600" cy="526986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4006" y="3137967"/>
            <a:ext cx="4477865" cy="504056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807232" y="2748712"/>
            <a:ext cx="3610284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年次　早期臨床実習　自己評価表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2807232" y="2769241"/>
            <a:ext cx="4351412" cy="53637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9604" y="3887390"/>
            <a:ext cx="7352003" cy="509976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904982" y="3727492"/>
            <a:ext cx="4477508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年次　早期臨床実習　発表会　ピア評価　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536" y="1694022"/>
            <a:ext cx="4487126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年次　早期臨床実習　ポートフォーリオ　　　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54884" y="1095456"/>
            <a:ext cx="4894289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2000" u="sng" dirty="0">
                <a:latin typeface="+mj-ea"/>
                <a:cs typeface="Times New Roman" panose="02020603050405020304" pitchFamily="18" charset="0"/>
              </a:rPr>
              <a:t>〇質保証＝常に評価されている意識</a:t>
            </a:r>
            <a:endParaRPr lang="en-US" altLang="ja-JP" sz="2000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６．映像・シミュレーションを利用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sz="2000" dirty="0">
                <a:latin typeface="+mj-ea"/>
                <a:cs typeface="Times New Roman" panose="02020603050405020304" pitchFamily="18" charset="0"/>
              </a:rPr>
              <a:t>段階的なパフォ－マンス評価を充実、</a:t>
            </a:r>
            <a:endParaRPr lang="en-US" altLang="ja-JP" sz="2000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04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二等辺三角形 3"/>
          <p:cNvSpPr/>
          <p:nvPr/>
        </p:nvSpPr>
        <p:spPr>
          <a:xfrm>
            <a:off x="560029" y="1550737"/>
            <a:ext cx="6561729" cy="509033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4494" y="3391556"/>
            <a:ext cx="406609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Dose</a:t>
            </a:r>
            <a:r>
              <a:rPr kumimoji="1" lang="ja-JP" altLang="en-US" sz="2000" b="1" dirty="0" smtClean="0"/>
              <a:t>　実践できる</a:t>
            </a:r>
            <a:endParaRPr kumimoji="1" lang="en-US" altLang="ja-JP" sz="2000" b="1" dirty="0" smtClean="0"/>
          </a:p>
          <a:p>
            <a:pPr algn="ctr"/>
            <a:r>
              <a:rPr lang="en-US" altLang="ja-JP" sz="2000" b="1" dirty="0" smtClean="0"/>
              <a:t>Workplace-based assessments</a:t>
            </a:r>
            <a:endParaRPr kumimoji="1" lang="ja-JP" altLang="en-US" sz="20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19364" y="4194040"/>
            <a:ext cx="410458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/>
              <a:t>Shows How</a:t>
            </a:r>
            <a:r>
              <a:rPr kumimoji="1" lang="ja-JP" altLang="en-US" sz="2000" b="1" dirty="0" smtClean="0"/>
              <a:t>　やってみることができる</a:t>
            </a:r>
            <a:endParaRPr kumimoji="1" lang="en-US" altLang="ja-JP" sz="2000" b="1" dirty="0" smtClean="0"/>
          </a:p>
          <a:p>
            <a:pPr algn="ctr"/>
            <a:r>
              <a:rPr lang="en-US" altLang="ja-JP" sz="2000" b="1" dirty="0" smtClean="0"/>
              <a:t>     OSCEs and simulation tests     </a:t>
            </a:r>
            <a:endParaRPr kumimoji="1" lang="en-US" altLang="ja-JP" sz="2000" b="1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19364" y="5012397"/>
            <a:ext cx="413637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Knows </a:t>
            </a:r>
            <a:r>
              <a:rPr lang="en-US" altLang="ja-JP" sz="2000" b="1" dirty="0" smtClean="0"/>
              <a:t>h</a:t>
            </a:r>
            <a:r>
              <a:rPr kumimoji="1" lang="en-US" altLang="ja-JP" sz="2000" b="1" dirty="0" smtClean="0"/>
              <a:t>ow</a:t>
            </a:r>
            <a:r>
              <a:rPr lang="en-US" altLang="ja-JP" sz="2000" b="1" dirty="0" smtClean="0"/>
              <a:t> </a:t>
            </a:r>
            <a:r>
              <a:rPr lang="ja-JP" altLang="en-US" sz="2000" b="1" dirty="0" smtClean="0"/>
              <a:t>　どうするか知っている</a:t>
            </a:r>
            <a:endParaRPr lang="en-US" altLang="ja-JP" sz="2000" b="1" dirty="0" smtClean="0"/>
          </a:p>
          <a:p>
            <a:pPr algn="ctr"/>
            <a:r>
              <a:rPr lang="ja-JP" altLang="en-US" sz="2000" b="1" dirty="0" smtClean="0"/>
              <a:t>　　　</a:t>
            </a:r>
            <a:r>
              <a:rPr lang="en-US" altLang="ja-JP" sz="2000" b="1" dirty="0" smtClean="0"/>
              <a:t>Tests of  knowledge application</a:t>
            </a:r>
            <a:r>
              <a:rPr lang="ja-JP" altLang="en-US" sz="2000" b="1" dirty="0" smtClean="0"/>
              <a:t>　　　</a:t>
            </a:r>
            <a:endParaRPr kumimoji="1" lang="en-US" altLang="ja-JP" sz="2000" b="1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34493" y="5830754"/>
            <a:ext cx="41212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Knows</a:t>
            </a:r>
            <a:r>
              <a:rPr kumimoji="1" lang="ja-JP" altLang="en-US" sz="2000" b="1" dirty="0" smtClean="0"/>
              <a:t>　ただ単に知っている</a:t>
            </a:r>
            <a:endParaRPr lang="en-US" altLang="ja-JP" sz="2000" b="1" dirty="0"/>
          </a:p>
          <a:p>
            <a:pPr algn="ctr"/>
            <a:r>
              <a:rPr lang="en-US" altLang="ja-JP" sz="2000" b="1" dirty="0" smtClean="0"/>
              <a:t>Tests of factual recall  </a:t>
            </a:r>
            <a:r>
              <a:rPr lang="ja-JP" altLang="en-US" sz="2000" b="1" dirty="0" smtClean="0"/>
              <a:t>　　　　　　　</a:t>
            </a:r>
            <a:endParaRPr kumimoji="1" lang="en-US" altLang="ja-JP" sz="2000" b="1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5050" y="6540303"/>
            <a:ext cx="2820003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Miller</a:t>
            </a:r>
            <a:r>
              <a:rPr kumimoji="1" lang="ja-JP" altLang="en-US" dirty="0" smtClean="0"/>
              <a:t>のコンピテンスモデル</a:t>
            </a:r>
            <a:endParaRPr kumimoji="1" lang="ja-JP" altLang="en-US" dirty="0"/>
          </a:p>
        </p:txBody>
      </p:sp>
      <p:sp>
        <p:nvSpPr>
          <p:cNvPr id="2" name="右中かっこ 1"/>
          <p:cNvSpPr/>
          <p:nvPr/>
        </p:nvSpPr>
        <p:spPr>
          <a:xfrm>
            <a:off x="8013515" y="3489230"/>
            <a:ext cx="311671" cy="139546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14767" y="3741959"/>
            <a:ext cx="1872233" cy="70788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パフォーマンス</a:t>
            </a:r>
            <a:endParaRPr kumimoji="1" lang="en-US" altLang="ja-JP" sz="2000" b="1" dirty="0" smtClean="0"/>
          </a:p>
          <a:p>
            <a:r>
              <a:rPr lang="ja-JP" altLang="en-US" sz="2000" b="1" dirty="0" smtClean="0"/>
              <a:t>評価　質保証</a:t>
            </a:r>
            <a:endParaRPr kumimoji="1" lang="ja-JP" altLang="en-US" sz="2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95130" y="1948672"/>
            <a:ext cx="2799164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C00000"/>
                </a:solidFill>
              </a:rPr>
              <a:t>段階的なパフォーマンス</a:t>
            </a:r>
            <a:endParaRPr kumimoji="1" lang="en-US" altLang="ja-JP" sz="2000" b="1" dirty="0" smtClean="0">
              <a:solidFill>
                <a:srgbClr val="C00000"/>
              </a:solidFill>
            </a:endParaRPr>
          </a:p>
          <a:p>
            <a:r>
              <a:rPr kumimoji="1" lang="ja-JP" altLang="en-US" sz="2000" b="1" dirty="0" smtClean="0">
                <a:solidFill>
                  <a:srgbClr val="C00000"/>
                </a:solidFill>
              </a:rPr>
              <a:t>評価</a:t>
            </a:r>
            <a:r>
              <a:rPr kumimoji="1" lang="ja-JP" altLang="en-US" sz="2000" b="1" dirty="0" smtClean="0"/>
              <a:t>が必要！</a:t>
            </a:r>
            <a:endParaRPr kumimoji="1" lang="ja-JP" altLang="en-US" sz="2000" b="1" dirty="0"/>
          </a:p>
        </p:txBody>
      </p:sp>
      <p:sp>
        <p:nvSpPr>
          <p:cNvPr id="12" name="下矢印 11"/>
          <p:cNvSpPr/>
          <p:nvPr/>
        </p:nvSpPr>
        <p:spPr>
          <a:xfrm rot="10800000">
            <a:off x="8741842" y="2757013"/>
            <a:ext cx="506402" cy="961805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3" name="右中かっこ 12"/>
          <p:cNvSpPr/>
          <p:nvPr/>
        </p:nvSpPr>
        <p:spPr>
          <a:xfrm>
            <a:off x="8083662" y="5064557"/>
            <a:ext cx="241524" cy="131474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483848" y="5706746"/>
            <a:ext cx="1475084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知識の評価</a:t>
            </a:r>
            <a:endParaRPr kumimoji="1" lang="ja-JP" altLang="en-US" sz="2000" b="1" dirty="0"/>
          </a:p>
        </p:txBody>
      </p:sp>
      <p:sp>
        <p:nvSpPr>
          <p:cNvPr id="21" name="正方形/長方形 20"/>
          <p:cNvSpPr/>
          <p:nvPr/>
        </p:nvSpPr>
        <p:spPr>
          <a:xfrm>
            <a:off x="0" y="27167"/>
            <a:ext cx="10287000" cy="83099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/>
              <a:t>シームレスにアクティブラーニングを推進する意義</a:t>
            </a:r>
            <a:endParaRPr lang="ja-JP" altLang="en-US" sz="2800" dirty="0"/>
          </a:p>
          <a:p>
            <a:pPr algn="ctr"/>
            <a:r>
              <a:rPr lang="en-US" altLang="ja-JP" sz="2000" dirty="0" smtClean="0"/>
              <a:t>―</a:t>
            </a:r>
            <a:r>
              <a:rPr lang="ja-JP" altLang="en-US" sz="2000" dirty="0" smtClean="0"/>
              <a:t>卒後ほぼ</a:t>
            </a:r>
            <a:r>
              <a:rPr lang="en-US" altLang="ja-JP" sz="2000" dirty="0" smtClean="0"/>
              <a:t>100%</a:t>
            </a:r>
            <a:r>
              <a:rPr lang="ja-JP" altLang="en-US" sz="2000" dirty="0" smtClean="0"/>
              <a:t>医師免許取得＝コアカリ</a:t>
            </a:r>
            <a:r>
              <a:rPr lang="ja-JP" altLang="en-US" sz="2000" dirty="0"/>
              <a:t>・必修</a:t>
            </a:r>
            <a:r>
              <a:rPr lang="ja-JP" altLang="en-US" sz="2000" dirty="0" smtClean="0"/>
              <a:t>カリキュラムの目標を卒業</a:t>
            </a:r>
            <a:r>
              <a:rPr lang="ja-JP" altLang="en-US" sz="2000" dirty="0"/>
              <a:t>時</a:t>
            </a:r>
            <a:r>
              <a:rPr lang="ja-JP" altLang="en-US" sz="2000" dirty="0" smtClean="0"/>
              <a:t>に全員に保証</a:t>
            </a:r>
            <a:r>
              <a:rPr lang="en-US" altLang="ja-JP" sz="2000" dirty="0" smtClean="0"/>
              <a:t>―</a:t>
            </a:r>
            <a:endParaRPr lang="ja-JP" altLang="en-US" sz="20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378173" y="4550300"/>
            <a:ext cx="181812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段階的に</a:t>
            </a:r>
            <a:endParaRPr lang="en-US" altLang="ja-JP" sz="2000" b="1" dirty="0" smtClean="0"/>
          </a:p>
          <a:p>
            <a:r>
              <a:rPr kumimoji="1" lang="ja-JP" altLang="en-US" sz="2000" b="1" dirty="0" smtClean="0"/>
              <a:t>行われてきた。</a:t>
            </a:r>
            <a:endParaRPr kumimoji="1" lang="ja-JP" altLang="en-US" sz="2000" b="1" dirty="0"/>
          </a:p>
        </p:txBody>
      </p:sp>
      <p:sp>
        <p:nvSpPr>
          <p:cNvPr id="15" name="下矢印 14"/>
          <p:cNvSpPr/>
          <p:nvPr/>
        </p:nvSpPr>
        <p:spPr>
          <a:xfrm rot="10800000">
            <a:off x="8673757" y="5281327"/>
            <a:ext cx="546814" cy="402277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124302" y="2937627"/>
            <a:ext cx="7868385" cy="90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 flipV="1">
            <a:off x="240348" y="2984760"/>
            <a:ext cx="19555" cy="3555543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72827" y="4241346"/>
            <a:ext cx="3667302" cy="1754326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b="1" dirty="0"/>
              <a:t>知識・問題解決力をどう応用するか（実践力）を</a:t>
            </a:r>
            <a:r>
              <a:rPr lang="ja-JP" altLang="en-US" b="1" dirty="0" smtClean="0"/>
              <a:t>、各分野</a:t>
            </a:r>
            <a:r>
              <a:rPr lang="ja-JP" altLang="en-US" b="1" dirty="0"/>
              <a:t>統合してカリキュラムの根幹</a:t>
            </a:r>
            <a:r>
              <a:rPr lang="ja-JP" altLang="en-US" b="1" dirty="0" smtClean="0"/>
              <a:t>に。</a:t>
            </a:r>
            <a:endParaRPr lang="en-US" altLang="ja-JP" b="1" dirty="0" smtClean="0"/>
          </a:p>
          <a:p>
            <a:r>
              <a:rPr lang="ja-JP" altLang="en-US" b="1" dirty="0" smtClean="0"/>
              <a:t>明確な目的に向かって基礎～臨床各分野が統合した</a:t>
            </a:r>
            <a:r>
              <a:rPr lang="ja-JP" altLang="en-US" b="1" dirty="0" smtClean="0">
                <a:solidFill>
                  <a:srgbClr val="C00000"/>
                </a:solidFill>
              </a:rPr>
              <a:t>シームレスでバランスよいアクティブラーニング</a:t>
            </a:r>
            <a:r>
              <a:rPr lang="ja-JP" altLang="en-US" b="1" dirty="0" smtClean="0"/>
              <a:t>を工夫</a:t>
            </a:r>
            <a:endParaRPr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115050" y="2550852"/>
            <a:ext cx="3243196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ja-JP" altLang="en-US" sz="1600" b="1" dirty="0" smtClean="0"/>
              <a:t>全卒業生への教育</a:t>
            </a:r>
            <a:r>
              <a:rPr lang="ja-JP" altLang="en-US" sz="1600" b="1" dirty="0"/>
              <a:t>アウトカム</a:t>
            </a:r>
            <a:r>
              <a:rPr lang="ja-JP" altLang="en-US" sz="1600" b="1" dirty="0" smtClean="0"/>
              <a:t>達成</a:t>
            </a:r>
            <a:endParaRPr lang="en-US" altLang="ja-JP" sz="16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7163" y="6194638"/>
            <a:ext cx="13388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入学直後～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507042" y="2974582"/>
            <a:ext cx="7031372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CC0066"/>
                </a:solidFill>
              </a:rPr>
              <a:t>新コアカリ：診療</a:t>
            </a:r>
            <a:r>
              <a:rPr lang="ja-JP" altLang="en-US" b="1" dirty="0">
                <a:solidFill>
                  <a:srgbClr val="CC0066"/>
                </a:solidFill>
              </a:rPr>
              <a:t>参加型臨床実習の充実と質</a:t>
            </a:r>
            <a:r>
              <a:rPr lang="ja-JP" altLang="en-US" b="1" dirty="0" smtClean="0">
                <a:solidFill>
                  <a:srgbClr val="CC0066"/>
                </a:solidFill>
              </a:rPr>
              <a:t>保証＜知識・技能・態度＞</a:t>
            </a:r>
            <a:endParaRPr lang="ja-JP" altLang="en-US" b="1" dirty="0">
              <a:solidFill>
                <a:srgbClr val="CC0066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50995" y="1731110"/>
            <a:ext cx="519616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Mastery</a:t>
            </a:r>
            <a:r>
              <a:rPr kumimoji="1" lang="ja-JP" altLang="en-US" sz="2400" b="1" dirty="0" smtClean="0"/>
              <a:t>　</a:t>
            </a:r>
            <a:r>
              <a:rPr lang="ja-JP" altLang="en-US" sz="2400" b="1" dirty="0" smtClean="0"/>
              <a:t>マスター</a:t>
            </a:r>
            <a:r>
              <a:rPr lang="ja-JP" altLang="en-US" sz="2400" b="1" dirty="0"/>
              <a:t>して</a:t>
            </a:r>
            <a:r>
              <a:rPr lang="ja-JP" altLang="en-US" sz="2400" b="1" dirty="0" smtClean="0"/>
              <a:t>いる：指導できる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98755" y="997992"/>
            <a:ext cx="3720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すべては患者さんのために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2887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22" grpId="0" animBg="1"/>
      <p:bldP spid="15" grpId="0" animBg="1"/>
      <p:bldP spid="16" grpId="0" animBg="1"/>
      <p:bldP spid="30" grpId="0" animBg="1"/>
      <p:bldP spid="32" grpId="0" animBg="1"/>
      <p:bldP spid="26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333999" y="-10608"/>
            <a:ext cx="495300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800" b="1" dirty="0">
                <a:latin typeface="+mn-ea"/>
                <a:ea typeface="+mn-ea"/>
              </a:rPr>
              <a:t>卒後</a:t>
            </a:r>
            <a:r>
              <a:rPr lang="ja-JP" altLang="en-US" sz="1800" b="1" dirty="0" smtClean="0">
                <a:latin typeface="+mn-ea"/>
                <a:ea typeface="+mn-ea"/>
              </a:rPr>
              <a:t>教育：</a:t>
            </a:r>
            <a:r>
              <a:rPr lang="en-US" altLang="ja-JP" sz="1800" b="1" dirty="0">
                <a:latin typeface="+mn-ea"/>
                <a:ea typeface="+mn-ea"/>
              </a:rPr>
              <a:t> </a:t>
            </a:r>
            <a:r>
              <a:rPr lang="en-US" altLang="ja-JP" sz="1600" b="1" dirty="0">
                <a:latin typeface="+mn-ea"/>
                <a:ea typeface="+mn-ea"/>
              </a:rPr>
              <a:t>C</a:t>
            </a:r>
            <a:r>
              <a:rPr lang="en-US" altLang="ja-JP" sz="1600" b="1" dirty="0" smtClean="0">
                <a:latin typeface="+mn-ea"/>
                <a:ea typeface="+mn-ea"/>
              </a:rPr>
              <a:t>ontinuing medical</a:t>
            </a:r>
            <a:r>
              <a:rPr lang="ja-JP" altLang="en-US" sz="1600" b="1" dirty="0">
                <a:latin typeface="+mn-ea"/>
                <a:ea typeface="+mn-ea"/>
              </a:rPr>
              <a:t> </a:t>
            </a:r>
            <a:r>
              <a:rPr lang="en-US" altLang="ja-JP" sz="1600" b="1" dirty="0" smtClean="0">
                <a:latin typeface="+mn-ea"/>
                <a:ea typeface="+mn-ea"/>
              </a:rPr>
              <a:t>education</a:t>
            </a:r>
            <a:r>
              <a:rPr lang="ja-JP" altLang="en-US" sz="1600" b="1" dirty="0" smtClean="0">
                <a:latin typeface="+mn-ea"/>
                <a:ea typeface="+mn-ea"/>
              </a:rPr>
              <a:t>　</a:t>
            </a:r>
            <a:r>
              <a:rPr lang="en-US" altLang="ja-JP" sz="1600" b="1" dirty="0" smtClean="0">
                <a:latin typeface="+mn-ea"/>
                <a:ea typeface="+mn-ea"/>
              </a:rPr>
              <a:t>(CME)</a:t>
            </a:r>
            <a:endParaRPr lang="en-US" sz="1600" b="1" dirty="0">
              <a:latin typeface="+mn-ea"/>
              <a:ea typeface="+mn-ea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-13655" y="-10607"/>
            <a:ext cx="5347656" cy="369332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 b="1" dirty="0" smtClean="0">
                <a:latin typeface="+mn-ea"/>
                <a:ea typeface="+mn-ea"/>
              </a:rPr>
              <a:t>卒前教育：</a:t>
            </a:r>
            <a:r>
              <a:rPr lang="en-US" altLang="ja-JP" sz="1800" b="1" dirty="0" smtClean="0">
                <a:latin typeface="+mn-ea"/>
                <a:ea typeface="+mn-ea"/>
              </a:rPr>
              <a:t>Education </a:t>
            </a:r>
            <a:r>
              <a:rPr lang="en-US" altLang="ja-JP" sz="1800" b="1" dirty="0">
                <a:latin typeface="+mn-ea"/>
                <a:ea typeface="+mn-ea"/>
              </a:rPr>
              <a:t>for medical </a:t>
            </a:r>
            <a:r>
              <a:rPr lang="en-US" altLang="ja-JP" sz="1800" b="1" dirty="0" smtClean="0">
                <a:latin typeface="+mn-ea"/>
                <a:ea typeface="+mn-ea"/>
              </a:rPr>
              <a:t>students</a:t>
            </a:r>
            <a:endParaRPr lang="en-US" altLang="ja-JP" sz="1800" b="1" dirty="0">
              <a:latin typeface="+mn-ea"/>
              <a:ea typeface="+mn-ea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998" y="2200331"/>
            <a:ext cx="1030578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　　　　　　　</a:t>
            </a:r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   </a:t>
            </a:r>
            <a:r>
              <a:rPr lang="en-US" altLang="ja-JP" sz="2000" b="1" dirty="0" smtClean="0">
                <a:latin typeface="+mn-ea"/>
              </a:rPr>
              <a:t>OSCE 30 stations / 1y </a:t>
            </a:r>
            <a:r>
              <a:rPr lang="ja-JP" altLang="en-US" sz="2000" b="1" dirty="0" smtClean="0">
                <a:latin typeface="+mn-ea"/>
              </a:rPr>
              <a:t>～</a:t>
            </a:r>
            <a:r>
              <a:rPr lang="en-US" altLang="ja-JP" sz="2000" b="1" dirty="0" smtClean="0">
                <a:latin typeface="+mn-ea"/>
              </a:rPr>
              <a:t>6y </a:t>
            </a:r>
            <a:r>
              <a:rPr lang="ja-JP" altLang="en-US" sz="2000" b="1" dirty="0" smtClean="0">
                <a:latin typeface="+mn-ea"/>
              </a:rPr>
              <a:t>　　　　　　　　　　　　　　　　　　　　　　　　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68" name="AutoShape 15"/>
          <p:cNvSpPr>
            <a:spLocks noChangeArrowheads="1"/>
          </p:cNvSpPr>
          <p:nvPr/>
        </p:nvSpPr>
        <p:spPr bwMode="auto">
          <a:xfrm flipH="1">
            <a:off x="953931" y="460904"/>
            <a:ext cx="6000791" cy="1643066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69" name="AutoShape 16"/>
          <p:cNvSpPr>
            <a:spLocks noChangeArrowheads="1"/>
          </p:cNvSpPr>
          <p:nvPr/>
        </p:nvSpPr>
        <p:spPr bwMode="auto">
          <a:xfrm flipH="1">
            <a:off x="563436" y="889532"/>
            <a:ext cx="6391288" cy="1214438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77" name="AutoShape 17"/>
          <p:cNvSpPr>
            <a:spLocks noChangeArrowheads="1"/>
          </p:cNvSpPr>
          <p:nvPr/>
        </p:nvSpPr>
        <p:spPr bwMode="auto">
          <a:xfrm flipH="1">
            <a:off x="715835" y="1318160"/>
            <a:ext cx="6238887" cy="78581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94" name="AutoShape 18"/>
          <p:cNvSpPr>
            <a:spLocks noChangeArrowheads="1"/>
          </p:cNvSpPr>
          <p:nvPr/>
        </p:nvSpPr>
        <p:spPr bwMode="auto">
          <a:xfrm flipH="1">
            <a:off x="411036" y="1827750"/>
            <a:ext cx="6543688" cy="27622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101" name="下矢印 100"/>
          <p:cNvSpPr/>
          <p:nvPr/>
        </p:nvSpPr>
        <p:spPr>
          <a:xfrm rot="10800000">
            <a:off x="1584710" y="1827748"/>
            <a:ext cx="279837" cy="288383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下矢印 101"/>
          <p:cNvSpPr/>
          <p:nvPr/>
        </p:nvSpPr>
        <p:spPr>
          <a:xfrm rot="10800000">
            <a:off x="4988109" y="920920"/>
            <a:ext cx="366692" cy="1205085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下矢印 102"/>
          <p:cNvSpPr/>
          <p:nvPr/>
        </p:nvSpPr>
        <p:spPr>
          <a:xfrm rot="10800000">
            <a:off x="2275740" y="1697377"/>
            <a:ext cx="279837" cy="422818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下矢印 103"/>
          <p:cNvSpPr/>
          <p:nvPr/>
        </p:nvSpPr>
        <p:spPr>
          <a:xfrm rot="10800000">
            <a:off x="3469034" y="1318160"/>
            <a:ext cx="265310" cy="830726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Text Box 31"/>
          <p:cNvSpPr txBox="1">
            <a:spLocks noChangeArrowheads="1"/>
          </p:cNvSpPr>
          <p:nvPr/>
        </p:nvSpPr>
        <p:spPr bwMode="auto">
          <a:xfrm>
            <a:off x="140266" y="327946"/>
            <a:ext cx="6332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   </a:t>
            </a:r>
            <a:r>
              <a:rPr lang="en-US" altLang="ja-JP" sz="1800" b="1" dirty="0" smtClean="0">
                <a:latin typeface="+mn-ea"/>
                <a:ea typeface="+mn-ea"/>
              </a:rPr>
              <a:t>2y</a:t>
            </a:r>
            <a:r>
              <a:rPr lang="ja-JP" altLang="en-US" sz="1800" b="1" dirty="0" smtClean="0">
                <a:latin typeface="+mn-ea"/>
                <a:ea typeface="+mn-ea"/>
              </a:rPr>
              <a:t>　　 　   ３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  　４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５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６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</a:rPr>
              <a:t>resident</a:t>
            </a:r>
            <a:endParaRPr lang="en-US" sz="1800" b="1" dirty="0">
              <a:latin typeface="+mn-ea"/>
              <a:ea typeface="+mn-ea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5333999" y="-10608"/>
            <a:ext cx="20802" cy="2159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354801" y="2148886"/>
            <a:ext cx="4946986" cy="251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6968943" y="1815850"/>
            <a:ext cx="3332843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教科書・文献的知識、各種情報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968943" y="1183330"/>
            <a:ext cx="3332845" cy="584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医療行動科学</a:t>
            </a:r>
            <a:r>
              <a:rPr lang="en-US" altLang="ja-JP" sz="1600" b="1" dirty="0" smtClean="0">
                <a:latin typeface="+mn-ea"/>
                <a:ea typeface="+mn-ea"/>
              </a:rPr>
              <a:t>: </a:t>
            </a:r>
            <a:r>
              <a:rPr lang="ja-JP" altLang="en-US" sz="1600" b="1" dirty="0" smtClean="0">
                <a:latin typeface="+mn-ea"/>
              </a:rPr>
              <a:t>医療コミュニケーション　</a:t>
            </a:r>
            <a:r>
              <a:rPr lang="ja-JP" altLang="en-US" sz="1600" b="1" dirty="0">
                <a:latin typeface="+mn-ea"/>
              </a:rPr>
              <a:t>、</a:t>
            </a:r>
            <a:r>
              <a:rPr lang="ja-JP" altLang="en-US" sz="1600" b="1" dirty="0" smtClean="0">
                <a:latin typeface="+mn-ea"/>
              </a:rPr>
              <a:t>プロフェッショナリズム</a:t>
            </a:r>
            <a:endParaRPr lang="en-US" altLang="ja-JP" sz="1600" b="1" dirty="0">
              <a:latin typeface="+mn-ea"/>
            </a:endParaRPr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6968943" y="751642"/>
            <a:ext cx="3347065" cy="33855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 smtClean="0">
                <a:latin typeface="+mn-ea"/>
                <a:ea typeface="+mn-ea"/>
              </a:rPr>
              <a:t>Self directed learning / </a:t>
            </a:r>
            <a:r>
              <a:rPr lang="ja-JP" altLang="en-US" sz="1600" b="1" dirty="0" smtClean="0">
                <a:latin typeface="+mn-ea"/>
                <a:ea typeface="+mn-ea"/>
              </a:rPr>
              <a:t>臨床推論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6954722" y="366312"/>
            <a:ext cx="3347066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実践レベル総合的診療能力・教育力</a:t>
            </a:r>
            <a:endParaRPr lang="ja-JP" altLang="en-US" sz="1600" b="1" dirty="0">
              <a:latin typeface="+mn-ea"/>
            </a:endParaRPr>
          </a:p>
        </p:txBody>
      </p:sp>
      <p:cxnSp>
        <p:nvCxnSpPr>
          <p:cNvPr id="85" name="直線コネクタ 84"/>
          <p:cNvCxnSpPr/>
          <p:nvPr/>
        </p:nvCxnSpPr>
        <p:spPr>
          <a:xfrm>
            <a:off x="7114297" y="2632186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7024122" y="2637469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/>
          <p:cNvSpPr/>
          <p:nvPr/>
        </p:nvSpPr>
        <p:spPr>
          <a:xfrm>
            <a:off x="-11403" y="2600441"/>
            <a:ext cx="1028122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latin typeface="+mn-ea"/>
              </a:rPr>
              <a:t>　　　　　</a:t>
            </a:r>
            <a:r>
              <a:rPr lang="ja-JP" altLang="en-US" b="1" dirty="0">
                <a:latin typeface="+mn-ea"/>
              </a:rPr>
              <a:t>各種</a:t>
            </a:r>
            <a:r>
              <a:rPr lang="en-US" altLang="ja-JP" b="1" dirty="0">
                <a:latin typeface="+mn-ea"/>
              </a:rPr>
              <a:t> e-</a:t>
            </a:r>
            <a:r>
              <a:rPr lang="ja-JP" altLang="en-US" b="1" dirty="0">
                <a:latin typeface="+mn-ea"/>
              </a:rPr>
              <a:t>ラーニング</a:t>
            </a:r>
            <a:r>
              <a:rPr lang="en-US" altLang="ja-JP" b="1" dirty="0">
                <a:latin typeface="+mn-ea"/>
              </a:rPr>
              <a:t>/</a:t>
            </a:r>
            <a:r>
              <a:rPr lang="en-US" altLang="ja-JP" sz="1600" dirty="0"/>
              <a:t> </a:t>
            </a:r>
            <a:r>
              <a:rPr lang="en-US" altLang="ja-JP" b="1" dirty="0">
                <a:latin typeface="+mj-ea"/>
              </a:rPr>
              <a:t>modified</a:t>
            </a:r>
            <a:r>
              <a:rPr lang="ja-JP" altLang="en-US" b="1" dirty="0">
                <a:latin typeface="+mj-ea"/>
              </a:rPr>
              <a:t> </a:t>
            </a:r>
            <a:r>
              <a:rPr lang="ja-JP" altLang="en-US" b="1" dirty="0">
                <a:latin typeface="+mn-ea"/>
              </a:rPr>
              <a:t>ＰＢＬ・ＴＢＬ／</a:t>
            </a:r>
            <a:r>
              <a:rPr lang="en-US" altLang="ja-JP" b="1" dirty="0">
                <a:latin typeface="+mn-ea"/>
              </a:rPr>
              <a:t>Role-playing</a:t>
            </a:r>
            <a:r>
              <a:rPr lang="ja-JP" altLang="en-US" b="1" dirty="0">
                <a:latin typeface="+mn-ea"/>
              </a:rPr>
              <a:t>／</a:t>
            </a:r>
            <a:r>
              <a:rPr lang="en-US" altLang="ja-JP" b="1" dirty="0">
                <a:latin typeface="+mn-ea"/>
              </a:rPr>
              <a:t>Simulation </a:t>
            </a:r>
            <a:r>
              <a:rPr lang="ja-JP" altLang="en-US" b="1" dirty="0">
                <a:latin typeface="+mn-ea"/>
              </a:rPr>
              <a:t>＋ </a:t>
            </a:r>
            <a:r>
              <a:rPr lang="en-US" altLang="ja-JP" b="1" dirty="0">
                <a:latin typeface="+mn-ea"/>
              </a:rPr>
              <a:t>Performance </a:t>
            </a:r>
            <a:r>
              <a:rPr lang="en-US" altLang="ja-JP" b="1" dirty="0" smtClean="0">
                <a:latin typeface="+mn-ea"/>
              </a:rPr>
              <a:t>assessment</a:t>
            </a:r>
            <a:endParaRPr lang="ja-JP" altLang="en-US" dirty="0"/>
          </a:p>
        </p:txBody>
      </p:sp>
      <p:sp>
        <p:nvSpPr>
          <p:cNvPr id="91" name="角丸四角形 90"/>
          <p:cNvSpPr/>
          <p:nvPr/>
        </p:nvSpPr>
        <p:spPr>
          <a:xfrm>
            <a:off x="6728927" y="3250626"/>
            <a:ext cx="3496000" cy="50598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3" name="角丸四角形 92"/>
          <p:cNvSpPr/>
          <p:nvPr/>
        </p:nvSpPr>
        <p:spPr>
          <a:xfrm>
            <a:off x="6706583" y="3657416"/>
            <a:ext cx="1661925" cy="6922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0" name="角丸四角形 99"/>
          <p:cNvSpPr/>
          <p:nvPr/>
        </p:nvSpPr>
        <p:spPr>
          <a:xfrm>
            <a:off x="6689286" y="5345935"/>
            <a:ext cx="1799965" cy="406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3" name="角丸四角形 122"/>
          <p:cNvSpPr/>
          <p:nvPr/>
        </p:nvSpPr>
        <p:spPr>
          <a:xfrm>
            <a:off x="-18137" y="4973736"/>
            <a:ext cx="2395210" cy="53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5" name="角丸四角形 124"/>
          <p:cNvSpPr/>
          <p:nvPr/>
        </p:nvSpPr>
        <p:spPr>
          <a:xfrm>
            <a:off x="0" y="3250627"/>
            <a:ext cx="2401231" cy="9081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7" name="角丸四角形 126"/>
          <p:cNvSpPr/>
          <p:nvPr/>
        </p:nvSpPr>
        <p:spPr>
          <a:xfrm>
            <a:off x="5173677" y="3242103"/>
            <a:ext cx="1442315" cy="9166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8" name="角丸四角形 127"/>
          <p:cNvSpPr/>
          <p:nvPr/>
        </p:nvSpPr>
        <p:spPr>
          <a:xfrm>
            <a:off x="6682846" y="4486304"/>
            <a:ext cx="1915024" cy="8541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9" name="角丸四角形 128"/>
          <p:cNvSpPr/>
          <p:nvPr/>
        </p:nvSpPr>
        <p:spPr>
          <a:xfrm>
            <a:off x="5170894" y="4991855"/>
            <a:ext cx="1346430" cy="11558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0" name="角丸四角形 129"/>
          <p:cNvSpPr/>
          <p:nvPr/>
        </p:nvSpPr>
        <p:spPr>
          <a:xfrm>
            <a:off x="5191969" y="4158749"/>
            <a:ext cx="1421240" cy="381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1" name="角丸四角形 130"/>
          <p:cNvSpPr/>
          <p:nvPr/>
        </p:nvSpPr>
        <p:spPr>
          <a:xfrm>
            <a:off x="3395313" y="3714142"/>
            <a:ext cx="1528078" cy="507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2" name="角丸四角形 131"/>
          <p:cNvSpPr/>
          <p:nvPr/>
        </p:nvSpPr>
        <p:spPr>
          <a:xfrm>
            <a:off x="2430542" y="4483288"/>
            <a:ext cx="875815" cy="71642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4" name="角丸四角形 133"/>
          <p:cNvSpPr/>
          <p:nvPr/>
        </p:nvSpPr>
        <p:spPr>
          <a:xfrm>
            <a:off x="5170894" y="6235866"/>
            <a:ext cx="1442315" cy="5205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5" name="角丸四角形 134"/>
          <p:cNvSpPr/>
          <p:nvPr/>
        </p:nvSpPr>
        <p:spPr>
          <a:xfrm>
            <a:off x="-1317" y="4077557"/>
            <a:ext cx="2416976" cy="9142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6" name="角丸四角形 135"/>
          <p:cNvSpPr/>
          <p:nvPr/>
        </p:nvSpPr>
        <p:spPr>
          <a:xfrm>
            <a:off x="8564885" y="3908176"/>
            <a:ext cx="1698008" cy="1501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7" name="角丸四角形 136"/>
          <p:cNvSpPr/>
          <p:nvPr/>
        </p:nvSpPr>
        <p:spPr>
          <a:xfrm>
            <a:off x="9150585" y="6147699"/>
            <a:ext cx="1074342" cy="69690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8" name="角丸四角形 137"/>
          <p:cNvSpPr/>
          <p:nvPr/>
        </p:nvSpPr>
        <p:spPr>
          <a:xfrm>
            <a:off x="3482321" y="5097828"/>
            <a:ext cx="1539229" cy="45005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9" name="Text Box 10"/>
          <p:cNvSpPr txBox="1">
            <a:spLocks noChangeArrowheads="1"/>
          </p:cNvSpPr>
          <p:nvPr/>
        </p:nvSpPr>
        <p:spPr bwMode="auto">
          <a:xfrm>
            <a:off x="5121529" y="2975919"/>
            <a:ext cx="246773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4y</a:t>
            </a:r>
            <a:r>
              <a:rPr lang="ja-JP" altLang="en-US" sz="1800" b="1" dirty="0" smtClean="0">
                <a:latin typeface="+mn-ea"/>
                <a:ea typeface="+mn-ea"/>
              </a:rPr>
              <a:t>前期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神経内科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ロールプレイ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12min </a:t>
            </a:r>
            <a:r>
              <a:rPr lang="ja-JP" altLang="en-US" sz="1400" b="1" dirty="0" smtClean="0">
                <a:latin typeface="+mn-ea"/>
                <a:ea typeface="+mn-ea"/>
              </a:rPr>
              <a:t>ｘ １）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臨床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advanced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医療安全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全科ロールプ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レイ　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例とパフ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ォーマンス評価</a:t>
            </a:r>
          </a:p>
          <a:p>
            <a:r>
              <a:rPr lang="en-US" altLang="ja-JP" sz="1400" b="1" dirty="0" smtClean="0">
                <a:latin typeface="+mn-ea"/>
                <a:ea typeface="+mn-ea"/>
              </a:rPr>
              <a:t> (12 min</a:t>
            </a:r>
            <a:r>
              <a:rPr lang="ja-JP" altLang="en-US" sz="1400" b="1" dirty="0" smtClean="0">
                <a:latin typeface="+mn-ea"/>
                <a:ea typeface="+mn-ea"/>
              </a:rPr>
              <a:t>ｘ３</a:t>
            </a:r>
            <a:r>
              <a:rPr lang="en-US" altLang="ja-JP" sz="1400" b="1" dirty="0" smtClean="0">
                <a:latin typeface="+mn-ea"/>
                <a:ea typeface="+mn-ea"/>
              </a:rPr>
              <a:t>)</a:t>
            </a:r>
            <a:endParaRPr lang="ja-JP" altLang="en-US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共用試験ＣＢＴ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OSCE 8 stations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</p:txBody>
      </p:sp>
      <p:sp>
        <p:nvSpPr>
          <p:cNvPr id="140" name="Text Box 9"/>
          <p:cNvSpPr txBox="1">
            <a:spLocks noChangeArrowheads="1"/>
          </p:cNvSpPr>
          <p:nvPr/>
        </p:nvSpPr>
        <p:spPr bwMode="auto">
          <a:xfrm>
            <a:off x="3433563" y="2978099"/>
            <a:ext cx="18837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800" b="1" dirty="0" smtClean="0">
                <a:latin typeface="+mn-ea"/>
                <a:ea typeface="+mn-ea"/>
              </a:rPr>
              <a:t>～</a:t>
            </a:r>
            <a:r>
              <a:rPr lang="en-US" altLang="ja-JP" sz="1800" b="1" dirty="0" smtClean="0">
                <a:latin typeface="+mn-ea"/>
                <a:ea typeface="+mn-ea"/>
              </a:rPr>
              <a:t>3y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社会医学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地域包括</a:t>
            </a:r>
            <a:r>
              <a:rPr lang="ja-JP" altLang="en-US" sz="1400" b="1" dirty="0" smtClean="0">
                <a:latin typeface="+mn-ea"/>
              </a:rPr>
              <a:t>ケア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研究</a:t>
            </a:r>
            <a:r>
              <a:rPr lang="ja-JP" altLang="en-US" sz="1400" b="1" dirty="0">
                <a:latin typeface="+mn-ea"/>
              </a:rPr>
              <a:t>配属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 2</a:t>
            </a:r>
          </a:p>
          <a:p>
            <a:endParaRPr lang="ja-JP" altLang="en-US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症状から診る鑑別</a:t>
            </a:r>
            <a:r>
              <a:rPr lang="ja-JP" altLang="en-US" sz="1400" b="1" dirty="0" smtClean="0">
                <a:latin typeface="+mn-ea"/>
              </a:rPr>
              <a:t>疾患・医療面接２</a:t>
            </a:r>
            <a:endParaRPr lang="en-US" altLang="ja-JP" sz="1400" b="1" dirty="0">
              <a:latin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早期臨床実習　</a:t>
            </a:r>
            <a:r>
              <a:rPr lang="en-US" altLang="ja-JP" sz="1400" b="1" dirty="0" smtClean="0">
                <a:latin typeface="+mn-ea"/>
                <a:ea typeface="+mn-ea"/>
              </a:rPr>
              <a:t>2</a:t>
            </a: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臨床医学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1" name="Text Box 16"/>
          <p:cNvSpPr txBox="1">
            <a:spLocks noChangeArrowheads="1"/>
          </p:cNvSpPr>
          <p:nvPr/>
        </p:nvSpPr>
        <p:spPr bwMode="auto">
          <a:xfrm>
            <a:off x="8536039" y="2960227"/>
            <a:ext cx="19568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6y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Advanced OSCE</a:t>
            </a: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     16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ステーション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15min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3, 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5min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13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　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Total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110min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＜県内指導医と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アウトカム共有＞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　</a:t>
            </a:r>
            <a:r>
              <a:rPr lang="ja-JP" altLang="en-US" sz="1400" b="1" dirty="0" smtClean="0">
                <a:latin typeface="+mn-ea"/>
              </a:rPr>
              <a:t>　　　　</a:t>
            </a:r>
            <a:r>
              <a:rPr lang="ja-JP" altLang="en-US" sz="1400" b="1" dirty="0" smtClean="0">
                <a:latin typeface="+mn-ea"/>
                <a:ea typeface="+mn-ea"/>
              </a:rPr>
              <a:t>卒業試験　　　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　　　　　国家</a:t>
            </a:r>
            <a:r>
              <a:rPr lang="ja-JP" altLang="en-US" sz="1400" b="1" dirty="0">
                <a:latin typeface="+mn-ea"/>
                <a:ea typeface="+mn-ea"/>
              </a:rPr>
              <a:t>試験</a:t>
            </a:r>
            <a:endParaRPr lang="en-US" altLang="ja-JP" sz="1400" b="1" dirty="0">
              <a:latin typeface="+mn-ea"/>
              <a:ea typeface="+mn-ea"/>
            </a:endParaRPr>
          </a:p>
        </p:txBody>
      </p:sp>
      <p:cxnSp>
        <p:nvCxnSpPr>
          <p:cNvPr id="143" name="直線コネクタ 142"/>
          <p:cNvCxnSpPr/>
          <p:nvPr/>
        </p:nvCxnSpPr>
        <p:spPr>
          <a:xfrm flipH="1">
            <a:off x="-7996" y="3713191"/>
            <a:ext cx="7996" cy="2788589"/>
          </a:xfrm>
          <a:prstGeom prst="line">
            <a:avLst/>
          </a:prstGeom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/>
          <p:cNvSpPr txBox="1"/>
          <p:nvPr/>
        </p:nvSpPr>
        <p:spPr>
          <a:xfrm>
            <a:off x="9127079" y="6120780"/>
            <a:ext cx="1728192" cy="738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+mn-ea"/>
                <a:ea typeface="+mn-ea"/>
              </a:rPr>
              <a:t>初期研修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専門医研修</a:t>
            </a:r>
            <a:endParaRPr kumimoji="1"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生涯教育</a:t>
            </a:r>
            <a:endParaRPr kumimoji="1" lang="ja-JP" altLang="en-US" sz="1400" b="1" dirty="0">
              <a:latin typeface="+mn-ea"/>
              <a:ea typeface="+mn-ea"/>
            </a:endParaRPr>
          </a:p>
        </p:txBody>
      </p:sp>
      <p:sp>
        <p:nvSpPr>
          <p:cNvPr id="145" name="角丸四角形 144"/>
          <p:cNvSpPr/>
          <p:nvPr/>
        </p:nvSpPr>
        <p:spPr>
          <a:xfrm>
            <a:off x="-27516" y="5598665"/>
            <a:ext cx="2485282" cy="6372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2441800" y="3005836"/>
            <a:ext cx="95571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+mn-ea"/>
              </a:rPr>
              <a:t>1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en-US" altLang="ja-JP" sz="18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基礎医学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(case </a:t>
            </a:r>
          </a:p>
          <a:p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latin typeface="+mn-ea"/>
                <a:ea typeface="+mn-ea"/>
              </a:rPr>
              <a:t>based)</a:t>
            </a:r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  <a:ea typeface="+mn-ea"/>
              </a:rPr>
              <a:t>基礎</a:t>
            </a:r>
            <a:r>
              <a:rPr lang="ja-JP" altLang="en-US" sz="1400" b="1" dirty="0" smtClean="0">
                <a:latin typeface="+mn-ea"/>
                <a:ea typeface="+mn-ea"/>
              </a:rPr>
              <a:t>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adv.1</a:t>
            </a:r>
            <a:endParaRPr lang="ja-JP" altLang="en-US" sz="1400" b="1" dirty="0" smtClean="0">
              <a:latin typeface="+mn-ea"/>
              <a:ea typeface="+mn-ea"/>
            </a:endParaRPr>
          </a:p>
        </p:txBody>
      </p:sp>
      <p:sp>
        <p:nvSpPr>
          <p:cNvPr id="147" name="Text Box 6"/>
          <p:cNvSpPr txBox="1">
            <a:spLocks noChangeArrowheads="1"/>
          </p:cNvSpPr>
          <p:nvPr/>
        </p:nvSpPr>
        <p:spPr bwMode="auto">
          <a:xfrm>
            <a:off x="-31046" y="2968478"/>
            <a:ext cx="2657625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 </a:t>
            </a:r>
            <a:r>
              <a:rPr lang="en-US" altLang="ja-JP" b="1" dirty="0">
                <a:latin typeface="+mn-ea"/>
              </a:rPr>
              <a:t>1y</a:t>
            </a:r>
            <a:r>
              <a:rPr lang="ja-JP" altLang="en-US" sz="1400" b="1" dirty="0">
                <a:latin typeface="+mn-ea"/>
              </a:rPr>
              <a:t>　 </a:t>
            </a:r>
            <a:r>
              <a:rPr lang="en-US" altLang="ja-JP" sz="1400" b="1" dirty="0">
                <a:latin typeface="+mn-ea"/>
              </a:rPr>
              <a:t>(every  Tuesday)</a:t>
            </a:r>
            <a:r>
              <a:rPr lang="ja-JP" altLang="en-US" sz="1400" b="1" dirty="0">
                <a:latin typeface="+mn-ea"/>
              </a:rPr>
              <a:t>　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医学科・保健学科合同</a:t>
            </a:r>
            <a:r>
              <a:rPr lang="en-US" altLang="ja-JP" sz="1400" b="1" dirty="0">
                <a:latin typeface="+mn-ea"/>
              </a:rPr>
              <a:t>PBL/</a:t>
            </a:r>
            <a:r>
              <a:rPr lang="ja-JP" altLang="en-US" sz="1400" b="1" dirty="0">
                <a:latin typeface="+mn-ea"/>
              </a:rPr>
              <a:t>ＴＢＬ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</a:rPr>
              <a:t>医療行動科学　</a:t>
            </a:r>
            <a:endParaRPr lang="en-US" altLang="ja-JP" sz="1400" b="1" dirty="0">
              <a:solidFill>
                <a:srgbClr val="990033"/>
              </a:solidFill>
            </a:endParaRPr>
          </a:p>
          <a:p>
            <a:r>
              <a:rPr lang="ja-JP" altLang="en-US" sz="1400" b="1" dirty="0">
                <a:solidFill>
                  <a:srgbClr val="990033"/>
                </a:solidFill>
              </a:rPr>
              <a:t>医療面接・コミュニケーション</a:t>
            </a:r>
            <a:endParaRPr lang="en-US" altLang="ja-JP" sz="1400" b="1" dirty="0">
              <a:solidFill>
                <a:srgbClr val="990033"/>
              </a:solidFill>
            </a:endParaRPr>
          </a:p>
          <a:p>
            <a:r>
              <a:rPr lang="ja-JP" altLang="en-US" sz="1400" b="1" dirty="0">
                <a:latin typeface="+mn-ea"/>
              </a:rPr>
              <a:t>症状から診る鑑別疾患１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>
                <a:solidFill>
                  <a:srgbClr val="990033"/>
                </a:solidFill>
                <a:latin typeface="+mn-ea"/>
              </a:rPr>
              <a:t>OSCE</a:t>
            </a:r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（医療面接　）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胸痛・腹痛　日本語・英語　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心エコー・腹部エコー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　　　　　計６ステーション</a:t>
            </a:r>
            <a:r>
              <a:rPr lang="en-US" altLang="ja-JP" sz="1200" b="1" dirty="0">
                <a:solidFill>
                  <a:srgbClr val="990033"/>
                </a:solidFill>
                <a:latin typeface="+mn-ea"/>
              </a:rPr>
              <a:t>,</a:t>
            </a:r>
          </a:p>
          <a:p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聴診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エコー、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身体異常所見を表現する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ロールプレイ</a:t>
            </a:r>
            <a:endParaRPr lang="en-US" altLang="ja-JP" sz="1400" b="1" u="sng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早期臨床実習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10-12</a:t>
            </a:r>
            <a:r>
              <a:rPr lang="ja-JP" altLang="en-US" sz="1400" b="1" dirty="0">
                <a:latin typeface="+mn-ea"/>
              </a:rPr>
              <a:t>月火曜日　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大学各科・県内医療機関）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8" name="角丸四角形 147"/>
          <p:cNvSpPr/>
          <p:nvPr/>
        </p:nvSpPr>
        <p:spPr>
          <a:xfrm>
            <a:off x="2449956" y="6538357"/>
            <a:ext cx="1446975" cy="2584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solidFill>
                  <a:schemeClr val="tx1"/>
                </a:solidFill>
                <a:latin typeface="+mn-ea"/>
              </a:rPr>
              <a:t>選択</a:t>
            </a:r>
            <a:endParaRPr kumimoji="1" lang="ja-JP" altLang="en-US" sz="1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9" name="正方形/長方形 158"/>
          <p:cNvSpPr/>
          <p:nvPr/>
        </p:nvSpPr>
        <p:spPr>
          <a:xfrm>
            <a:off x="6730143" y="3229394"/>
            <a:ext cx="3571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クリニカルクラークシップ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>
                <a:latin typeface="+mn-ea"/>
              </a:rPr>
              <a:t>　</a:t>
            </a:r>
            <a:r>
              <a:rPr lang="ja-JP" altLang="en-US" sz="1600" b="1" dirty="0" smtClean="0">
                <a:latin typeface="+mn-ea"/>
              </a:rPr>
              <a:t>　　　　　　　　大学</a:t>
            </a:r>
            <a:r>
              <a:rPr lang="ja-JP" altLang="en-US" sz="1600" b="1" dirty="0">
                <a:latin typeface="+mn-ea"/>
              </a:rPr>
              <a:t>各科・県内医療機関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162" name="Text Box 13"/>
          <p:cNvSpPr txBox="1">
            <a:spLocks noChangeArrowheads="1"/>
          </p:cNvSpPr>
          <p:nvPr/>
        </p:nvSpPr>
        <p:spPr bwMode="auto">
          <a:xfrm>
            <a:off x="6682845" y="2958213"/>
            <a:ext cx="2105991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+mn-ea"/>
              </a:rPr>
              <a:t>４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200" b="1" dirty="0" smtClean="0">
              <a:latin typeface="+mn-ea"/>
              <a:ea typeface="+mn-ea"/>
            </a:endParaRPr>
          </a:p>
          <a:p>
            <a:endParaRPr lang="en-US" altLang="ja-JP" sz="12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教育</a:t>
            </a:r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10 </a:t>
            </a:r>
            <a:r>
              <a:rPr lang="ja-JP" altLang="en-US" sz="1400" b="1" dirty="0">
                <a:latin typeface="+mn-ea"/>
                <a:ea typeface="+mn-ea"/>
              </a:rPr>
              <a:t>分野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胸部症状シミュレーション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err="1" smtClean="0">
                <a:latin typeface="+mn-ea"/>
                <a:ea typeface="+mn-ea"/>
              </a:rPr>
              <a:t>Simman</a:t>
            </a:r>
            <a:r>
              <a:rPr lang="en-US" altLang="ja-JP" sz="1400" b="1" dirty="0" smtClean="0">
                <a:latin typeface="+mn-ea"/>
                <a:ea typeface="+mn-ea"/>
              </a:rPr>
              <a:t> </a:t>
            </a:r>
            <a:r>
              <a:rPr lang="ja-JP" altLang="en-US" sz="1400" b="1" dirty="0" smtClean="0">
                <a:latin typeface="+mn-ea"/>
                <a:ea typeface="+mn-ea"/>
              </a:rPr>
              <a:t>３</a:t>
            </a:r>
            <a:r>
              <a:rPr lang="en-US" altLang="ja-JP" sz="1400" b="1" dirty="0" smtClean="0">
                <a:latin typeface="+mn-ea"/>
                <a:ea typeface="+mn-ea"/>
              </a:rPr>
              <a:t>G and Echo 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   10 min </a:t>
            </a:r>
            <a:r>
              <a:rPr lang="ja-JP" altLang="en-US" sz="1400" b="1" dirty="0" smtClean="0">
                <a:latin typeface="+mn-ea"/>
                <a:ea typeface="+mn-ea"/>
              </a:rPr>
              <a:t>ｘ 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</a:rPr>
              <a:t>神経内科ロールプレイ</a:t>
            </a:r>
            <a:endParaRPr lang="en-US" altLang="ja-JP" sz="1400" b="1" dirty="0" smtClean="0">
              <a:latin typeface="+mn-ea"/>
            </a:endParaRPr>
          </a:p>
          <a:p>
            <a:r>
              <a:rPr lang="en-US" altLang="ja-JP" sz="1400" b="1" dirty="0" smtClean="0">
                <a:latin typeface="+mn-ea"/>
              </a:rPr>
              <a:t>(Neurology:12 min </a:t>
            </a:r>
            <a:r>
              <a:rPr lang="ja-JP" altLang="en-US" sz="1400" b="1" dirty="0">
                <a:latin typeface="+mn-ea"/>
              </a:rPr>
              <a:t>ｘ １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34066" y="1338411"/>
            <a:ext cx="139814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ペーパー試験</a:t>
            </a:r>
            <a:endParaRPr lang="en-US" altLang="ja-JP" sz="1600" b="1" dirty="0" smtClean="0"/>
          </a:p>
          <a:p>
            <a:r>
              <a:rPr kumimoji="1" lang="ja-JP" altLang="en-US" sz="1600" b="1" dirty="0" smtClean="0"/>
              <a:t>（統一試験）</a:t>
            </a:r>
            <a:endParaRPr kumimoji="1" lang="ja-JP" altLang="en-US" sz="1600" b="1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954326" y="956924"/>
            <a:ext cx="189507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＋パフォマンス</a:t>
            </a:r>
            <a:r>
              <a:rPr lang="ja-JP" altLang="en-US" sz="1600" b="1" dirty="0" smtClean="0"/>
              <a:t>評価</a:t>
            </a:r>
            <a:endParaRPr kumimoji="1" lang="ja-JP" altLang="en-US" sz="1600" b="1" dirty="0"/>
          </a:p>
        </p:txBody>
      </p:sp>
      <p:sp>
        <p:nvSpPr>
          <p:cNvPr id="4" name="左中かっこ 3"/>
          <p:cNvSpPr/>
          <p:nvPr/>
        </p:nvSpPr>
        <p:spPr>
          <a:xfrm>
            <a:off x="5902590" y="366312"/>
            <a:ext cx="993350" cy="173765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左中かっこ 73"/>
          <p:cNvSpPr/>
          <p:nvPr/>
        </p:nvSpPr>
        <p:spPr>
          <a:xfrm>
            <a:off x="6630832" y="697278"/>
            <a:ext cx="393289" cy="1503053"/>
          </a:xfrm>
          <a:prstGeom prst="leftBrac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682846" y="3028434"/>
            <a:ext cx="1915024" cy="386650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2666422" y="1617362"/>
            <a:ext cx="2182008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ja-JP" altLang="en-US" b="1" dirty="0"/>
              <a:t>アクティブラーニング</a:t>
            </a:r>
            <a:endParaRPr lang="en-US" altLang="ja-JP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13209" y="5808519"/>
            <a:ext cx="2536272" cy="10772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金曜日：夕　</a:t>
            </a:r>
            <a:r>
              <a:rPr kumimoji="1" lang="ja-JP" altLang="en-US" sz="1600" b="1" dirty="0" smtClean="0">
                <a:solidFill>
                  <a:srgbClr val="CC0066"/>
                </a:solidFill>
              </a:rPr>
              <a:t>実習班</a:t>
            </a:r>
            <a:r>
              <a:rPr lang="en-US" altLang="ja-JP" sz="1600" b="1" dirty="0" smtClean="0">
                <a:solidFill>
                  <a:srgbClr val="CC0066"/>
                </a:solidFill>
              </a:rPr>
              <a:t>TBL</a:t>
            </a:r>
            <a:endParaRPr lang="ja-JP" altLang="en-US" sz="1600" b="1" dirty="0">
              <a:solidFill>
                <a:srgbClr val="CC0066"/>
              </a:solidFill>
            </a:endParaRPr>
          </a:p>
          <a:p>
            <a:r>
              <a:rPr kumimoji="1" lang="ja-JP" altLang="en-US" sz="1600" b="1" dirty="0" smtClean="0"/>
              <a:t>（チーム間のバランス良）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各科横断的</a:t>
            </a:r>
            <a:r>
              <a:rPr lang="ja-JP" altLang="en-US" sz="1600" b="1" dirty="0" smtClean="0"/>
              <a:t>症例検討</a:t>
            </a:r>
            <a:r>
              <a:rPr kumimoji="1" lang="ja-JP" altLang="en-US" sz="1600" b="1" dirty="0" smtClean="0"/>
              <a:t>統合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カンファレンス企画</a:t>
            </a:r>
            <a:endParaRPr kumimoji="1" lang="en-US" altLang="ja-JP" sz="1600" b="1" dirty="0" smtClean="0"/>
          </a:p>
        </p:txBody>
      </p:sp>
      <p:sp>
        <p:nvSpPr>
          <p:cNvPr id="7" name="正方形/長方形 6"/>
          <p:cNvSpPr/>
          <p:nvPr/>
        </p:nvSpPr>
        <p:spPr>
          <a:xfrm>
            <a:off x="131781" y="806851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/>
              <a:t>すべては患者さんのために</a:t>
            </a:r>
          </a:p>
        </p:txBody>
      </p:sp>
    </p:spTree>
    <p:extLst>
      <p:ext uri="{BB962C8B-B14F-4D97-AF65-F5344CB8AC3E}">
        <p14:creationId xmlns:p14="http://schemas.microsoft.com/office/powerpoint/2010/main" val="2745268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333999" y="-10608"/>
            <a:ext cx="495300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800" b="1" dirty="0">
                <a:latin typeface="+mn-ea"/>
                <a:ea typeface="+mn-ea"/>
              </a:rPr>
              <a:t>卒後</a:t>
            </a:r>
            <a:r>
              <a:rPr lang="ja-JP" altLang="en-US" sz="1800" b="1" dirty="0" smtClean="0">
                <a:latin typeface="+mn-ea"/>
                <a:ea typeface="+mn-ea"/>
              </a:rPr>
              <a:t>教育：</a:t>
            </a:r>
            <a:r>
              <a:rPr lang="en-US" altLang="ja-JP" sz="1800" b="1" dirty="0">
                <a:latin typeface="+mn-ea"/>
                <a:ea typeface="+mn-ea"/>
              </a:rPr>
              <a:t> </a:t>
            </a:r>
            <a:r>
              <a:rPr lang="en-US" altLang="ja-JP" sz="1600" b="1" dirty="0">
                <a:latin typeface="+mn-ea"/>
                <a:ea typeface="+mn-ea"/>
              </a:rPr>
              <a:t>C</a:t>
            </a:r>
            <a:r>
              <a:rPr lang="en-US" altLang="ja-JP" sz="1600" b="1" dirty="0" smtClean="0">
                <a:latin typeface="+mn-ea"/>
                <a:ea typeface="+mn-ea"/>
              </a:rPr>
              <a:t>ontinuing medical</a:t>
            </a:r>
            <a:r>
              <a:rPr lang="ja-JP" altLang="en-US" sz="1600" b="1" dirty="0">
                <a:latin typeface="+mn-ea"/>
                <a:ea typeface="+mn-ea"/>
              </a:rPr>
              <a:t> </a:t>
            </a:r>
            <a:r>
              <a:rPr lang="en-US" altLang="ja-JP" sz="1600" b="1" dirty="0" smtClean="0">
                <a:latin typeface="+mn-ea"/>
                <a:ea typeface="+mn-ea"/>
              </a:rPr>
              <a:t>education</a:t>
            </a:r>
            <a:r>
              <a:rPr lang="ja-JP" altLang="en-US" sz="1600" b="1" dirty="0" smtClean="0">
                <a:latin typeface="+mn-ea"/>
                <a:ea typeface="+mn-ea"/>
              </a:rPr>
              <a:t>　</a:t>
            </a:r>
            <a:r>
              <a:rPr lang="en-US" altLang="ja-JP" sz="1600" b="1" dirty="0" smtClean="0">
                <a:latin typeface="+mn-ea"/>
                <a:ea typeface="+mn-ea"/>
              </a:rPr>
              <a:t>(CME)</a:t>
            </a:r>
            <a:endParaRPr lang="en-US" sz="1600" b="1" dirty="0">
              <a:latin typeface="+mn-ea"/>
              <a:ea typeface="+mn-ea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-13655" y="-10607"/>
            <a:ext cx="5347656" cy="369332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 b="1" dirty="0" smtClean="0">
                <a:latin typeface="+mn-ea"/>
                <a:ea typeface="+mn-ea"/>
              </a:rPr>
              <a:t>卒前教育：</a:t>
            </a:r>
            <a:r>
              <a:rPr lang="en-US" altLang="ja-JP" sz="1800" b="1" dirty="0" smtClean="0">
                <a:latin typeface="+mn-ea"/>
                <a:ea typeface="+mn-ea"/>
              </a:rPr>
              <a:t>Education </a:t>
            </a:r>
            <a:r>
              <a:rPr lang="en-US" altLang="ja-JP" sz="1800" b="1" dirty="0">
                <a:latin typeface="+mn-ea"/>
                <a:ea typeface="+mn-ea"/>
              </a:rPr>
              <a:t>for medical </a:t>
            </a:r>
            <a:r>
              <a:rPr lang="en-US" altLang="ja-JP" sz="1800" b="1" dirty="0" smtClean="0">
                <a:latin typeface="+mn-ea"/>
                <a:ea typeface="+mn-ea"/>
              </a:rPr>
              <a:t>students</a:t>
            </a:r>
            <a:endParaRPr lang="en-US" altLang="ja-JP" sz="1800" b="1" dirty="0">
              <a:latin typeface="+mn-ea"/>
              <a:ea typeface="+mn-ea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998" y="2200331"/>
            <a:ext cx="1030578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　　　　　　　</a:t>
            </a:r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   </a:t>
            </a:r>
            <a:r>
              <a:rPr lang="en-US" altLang="ja-JP" sz="2000" b="1" dirty="0" smtClean="0">
                <a:latin typeface="+mn-ea"/>
              </a:rPr>
              <a:t>OSCE 30 stations / 1y </a:t>
            </a:r>
            <a:r>
              <a:rPr lang="ja-JP" altLang="en-US" sz="2000" b="1" dirty="0" smtClean="0">
                <a:latin typeface="+mn-ea"/>
              </a:rPr>
              <a:t>～</a:t>
            </a:r>
            <a:r>
              <a:rPr lang="en-US" altLang="ja-JP" sz="2000" b="1" dirty="0" smtClean="0">
                <a:latin typeface="+mn-ea"/>
              </a:rPr>
              <a:t>6y </a:t>
            </a:r>
            <a:r>
              <a:rPr lang="ja-JP" altLang="en-US" sz="2000" b="1" dirty="0" smtClean="0">
                <a:latin typeface="+mn-ea"/>
              </a:rPr>
              <a:t>　　　　　　　　　　　　　　　　　　　　　　　　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68" name="AutoShape 15"/>
          <p:cNvSpPr>
            <a:spLocks noChangeArrowheads="1"/>
          </p:cNvSpPr>
          <p:nvPr/>
        </p:nvSpPr>
        <p:spPr bwMode="auto">
          <a:xfrm flipH="1">
            <a:off x="953931" y="460904"/>
            <a:ext cx="6000791" cy="1643066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69" name="AutoShape 16"/>
          <p:cNvSpPr>
            <a:spLocks noChangeArrowheads="1"/>
          </p:cNvSpPr>
          <p:nvPr/>
        </p:nvSpPr>
        <p:spPr bwMode="auto">
          <a:xfrm flipH="1">
            <a:off x="563436" y="889532"/>
            <a:ext cx="6391288" cy="1214438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77" name="AutoShape 17"/>
          <p:cNvSpPr>
            <a:spLocks noChangeArrowheads="1"/>
          </p:cNvSpPr>
          <p:nvPr/>
        </p:nvSpPr>
        <p:spPr bwMode="auto">
          <a:xfrm flipH="1">
            <a:off x="715835" y="1318160"/>
            <a:ext cx="6238887" cy="78581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94" name="AutoShape 18"/>
          <p:cNvSpPr>
            <a:spLocks noChangeArrowheads="1"/>
          </p:cNvSpPr>
          <p:nvPr/>
        </p:nvSpPr>
        <p:spPr bwMode="auto">
          <a:xfrm flipH="1">
            <a:off x="411036" y="1827750"/>
            <a:ext cx="6543688" cy="27622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101" name="下矢印 100"/>
          <p:cNvSpPr/>
          <p:nvPr/>
        </p:nvSpPr>
        <p:spPr>
          <a:xfrm rot="10800000">
            <a:off x="1584710" y="1827748"/>
            <a:ext cx="279837" cy="288383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下矢印 101"/>
          <p:cNvSpPr/>
          <p:nvPr/>
        </p:nvSpPr>
        <p:spPr>
          <a:xfrm rot="10800000">
            <a:off x="4988109" y="920920"/>
            <a:ext cx="366692" cy="1205085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下矢印 102"/>
          <p:cNvSpPr/>
          <p:nvPr/>
        </p:nvSpPr>
        <p:spPr>
          <a:xfrm rot="10800000">
            <a:off x="2275740" y="1697377"/>
            <a:ext cx="279837" cy="422818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下矢印 103"/>
          <p:cNvSpPr/>
          <p:nvPr/>
        </p:nvSpPr>
        <p:spPr>
          <a:xfrm rot="10800000">
            <a:off x="3469034" y="1318160"/>
            <a:ext cx="265310" cy="830726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Text Box 31"/>
          <p:cNvSpPr txBox="1">
            <a:spLocks noChangeArrowheads="1"/>
          </p:cNvSpPr>
          <p:nvPr/>
        </p:nvSpPr>
        <p:spPr bwMode="auto">
          <a:xfrm>
            <a:off x="140266" y="327946"/>
            <a:ext cx="6332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   </a:t>
            </a:r>
            <a:r>
              <a:rPr lang="en-US" altLang="ja-JP" sz="1800" b="1" dirty="0" smtClean="0">
                <a:latin typeface="+mn-ea"/>
                <a:ea typeface="+mn-ea"/>
              </a:rPr>
              <a:t>2y</a:t>
            </a:r>
            <a:r>
              <a:rPr lang="ja-JP" altLang="en-US" sz="1800" b="1" dirty="0" smtClean="0">
                <a:latin typeface="+mn-ea"/>
                <a:ea typeface="+mn-ea"/>
              </a:rPr>
              <a:t>　　 　   ３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  　４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５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６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</a:rPr>
              <a:t>resident</a:t>
            </a:r>
            <a:endParaRPr lang="en-US" sz="1800" b="1" dirty="0">
              <a:latin typeface="+mn-ea"/>
              <a:ea typeface="+mn-ea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5333999" y="-10608"/>
            <a:ext cx="20802" cy="2159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354801" y="2148886"/>
            <a:ext cx="4946986" cy="251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6968943" y="1815850"/>
            <a:ext cx="3332843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教科書・文献的知識、各種情報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968943" y="1183330"/>
            <a:ext cx="3332845" cy="584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医療行動科学</a:t>
            </a:r>
            <a:r>
              <a:rPr lang="en-US" altLang="ja-JP" sz="1600" b="1" dirty="0" smtClean="0">
                <a:latin typeface="+mn-ea"/>
                <a:ea typeface="+mn-ea"/>
              </a:rPr>
              <a:t>: </a:t>
            </a:r>
            <a:r>
              <a:rPr lang="ja-JP" altLang="en-US" sz="1600" b="1" dirty="0" smtClean="0">
                <a:latin typeface="+mn-ea"/>
              </a:rPr>
              <a:t>医療コミュニケーション　</a:t>
            </a:r>
            <a:r>
              <a:rPr lang="ja-JP" altLang="en-US" sz="1600" b="1" dirty="0">
                <a:latin typeface="+mn-ea"/>
              </a:rPr>
              <a:t>、</a:t>
            </a:r>
            <a:r>
              <a:rPr lang="ja-JP" altLang="en-US" sz="1600" b="1" dirty="0" smtClean="0">
                <a:latin typeface="+mn-ea"/>
              </a:rPr>
              <a:t>プロフェッショナリズム</a:t>
            </a:r>
            <a:endParaRPr lang="en-US" altLang="ja-JP" sz="1600" b="1" dirty="0">
              <a:latin typeface="+mn-ea"/>
            </a:endParaRPr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6968943" y="751642"/>
            <a:ext cx="3347065" cy="33855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 smtClean="0">
                <a:latin typeface="+mn-ea"/>
                <a:ea typeface="+mn-ea"/>
              </a:rPr>
              <a:t>Self directed learning / </a:t>
            </a:r>
            <a:r>
              <a:rPr lang="ja-JP" altLang="en-US" sz="1600" b="1" dirty="0" smtClean="0">
                <a:latin typeface="+mn-ea"/>
                <a:ea typeface="+mn-ea"/>
              </a:rPr>
              <a:t>臨床推論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6954722" y="366312"/>
            <a:ext cx="3347066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実践レベル総合的診療能力・教育力</a:t>
            </a:r>
            <a:endParaRPr lang="ja-JP" altLang="en-US" sz="1600" b="1" dirty="0">
              <a:latin typeface="+mn-ea"/>
            </a:endParaRPr>
          </a:p>
        </p:txBody>
      </p:sp>
      <p:cxnSp>
        <p:nvCxnSpPr>
          <p:cNvPr id="85" name="直線コネクタ 84"/>
          <p:cNvCxnSpPr/>
          <p:nvPr/>
        </p:nvCxnSpPr>
        <p:spPr>
          <a:xfrm>
            <a:off x="7114297" y="2632186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7024122" y="2637469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/>
          <p:cNvSpPr/>
          <p:nvPr/>
        </p:nvSpPr>
        <p:spPr>
          <a:xfrm>
            <a:off x="-11403" y="2600441"/>
            <a:ext cx="1028122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latin typeface="+mn-ea"/>
              </a:rPr>
              <a:t>　　　　　</a:t>
            </a:r>
            <a:r>
              <a:rPr lang="ja-JP" altLang="en-US" b="1" dirty="0">
                <a:latin typeface="+mn-ea"/>
              </a:rPr>
              <a:t>各種</a:t>
            </a:r>
            <a:r>
              <a:rPr lang="en-US" altLang="ja-JP" b="1" dirty="0">
                <a:latin typeface="+mn-ea"/>
              </a:rPr>
              <a:t> e-</a:t>
            </a:r>
            <a:r>
              <a:rPr lang="ja-JP" altLang="en-US" b="1" dirty="0">
                <a:latin typeface="+mn-ea"/>
              </a:rPr>
              <a:t>ラーニング</a:t>
            </a:r>
            <a:r>
              <a:rPr lang="en-US" altLang="ja-JP" b="1" dirty="0">
                <a:latin typeface="+mn-ea"/>
              </a:rPr>
              <a:t>/</a:t>
            </a:r>
            <a:r>
              <a:rPr lang="en-US" altLang="ja-JP" sz="1600" dirty="0"/>
              <a:t> </a:t>
            </a:r>
            <a:r>
              <a:rPr lang="en-US" altLang="ja-JP" b="1" dirty="0">
                <a:latin typeface="+mj-ea"/>
              </a:rPr>
              <a:t>modified</a:t>
            </a:r>
            <a:r>
              <a:rPr lang="ja-JP" altLang="en-US" b="1" dirty="0">
                <a:latin typeface="+mj-ea"/>
              </a:rPr>
              <a:t> </a:t>
            </a:r>
            <a:r>
              <a:rPr lang="ja-JP" altLang="en-US" b="1" dirty="0">
                <a:latin typeface="+mn-ea"/>
              </a:rPr>
              <a:t>ＰＢＬ・ＴＢＬ／</a:t>
            </a:r>
            <a:r>
              <a:rPr lang="en-US" altLang="ja-JP" b="1" dirty="0">
                <a:latin typeface="+mn-ea"/>
              </a:rPr>
              <a:t>Role-playing</a:t>
            </a:r>
            <a:r>
              <a:rPr lang="ja-JP" altLang="en-US" b="1" dirty="0">
                <a:latin typeface="+mn-ea"/>
              </a:rPr>
              <a:t>／</a:t>
            </a:r>
            <a:r>
              <a:rPr lang="en-US" altLang="ja-JP" b="1" dirty="0">
                <a:latin typeface="+mn-ea"/>
              </a:rPr>
              <a:t>Simulation </a:t>
            </a:r>
            <a:r>
              <a:rPr lang="ja-JP" altLang="en-US" b="1" dirty="0">
                <a:latin typeface="+mn-ea"/>
              </a:rPr>
              <a:t>＋ </a:t>
            </a:r>
            <a:r>
              <a:rPr lang="en-US" altLang="ja-JP" b="1" dirty="0">
                <a:latin typeface="+mn-ea"/>
              </a:rPr>
              <a:t>Performance </a:t>
            </a:r>
            <a:r>
              <a:rPr lang="en-US" altLang="ja-JP" b="1" dirty="0" smtClean="0">
                <a:latin typeface="+mn-ea"/>
              </a:rPr>
              <a:t>assessment</a:t>
            </a:r>
            <a:endParaRPr lang="ja-JP" altLang="en-US" dirty="0"/>
          </a:p>
        </p:txBody>
      </p:sp>
      <p:sp>
        <p:nvSpPr>
          <p:cNvPr id="91" name="角丸四角形 90"/>
          <p:cNvSpPr/>
          <p:nvPr/>
        </p:nvSpPr>
        <p:spPr>
          <a:xfrm>
            <a:off x="6728927" y="3250626"/>
            <a:ext cx="3496000" cy="50598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3" name="角丸四角形 92"/>
          <p:cNvSpPr/>
          <p:nvPr/>
        </p:nvSpPr>
        <p:spPr>
          <a:xfrm>
            <a:off x="6706583" y="3657416"/>
            <a:ext cx="1661925" cy="6922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0" name="角丸四角形 99"/>
          <p:cNvSpPr/>
          <p:nvPr/>
        </p:nvSpPr>
        <p:spPr>
          <a:xfrm>
            <a:off x="6689286" y="5345935"/>
            <a:ext cx="1799965" cy="406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3" name="角丸四角形 122"/>
          <p:cNvSpPr/>
          <p:nvPr/>
        </p:nvSpPr>
        <p:spPr>
          <a:xfrm>
            <a:off x="-18137" y="4973736"/>
            <a:ext cx="2395210" cy="53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5" name="角丸四角形 124"/>
          <p:cNvSpPr/>
          <p:nvPr/>
        </p:nvSpPr>
        <p:spPr>
          <a:xfrm>
            <a:off x="0" y="3250627"/>
            <a:ext cx="2401231" cy="9081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7" name="角丸四角形 126"/>
          <p:cNvSpPr/>
          <p:nvPr/>
        </p:nvSpPr>
        <p:spPr>
          <a:xfrm>
            <a:off x="5173677" y="3242103"/>
            <a:ext cx="1442315" cy="9166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8" name="角丸四角形 127"/>
          <p:cNvSpPr/>
          <p:nvPr/>
        </p:nvSpPr>
        <p:spPr>
          <a:xfrm>
            <a:off x="6682846" y="4486304"/>
            <a:ext cx="1915024" cy="8541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9" name="角丸四角形 128"/>
          <p:cNvSpPr/>
          <p:nvPr/>
        </p:nvSpPr>
        <p:spPr>
          <a:xfrm>
            <a:off x="5170894" y="4991855"/>
            <a:ext cx="1346430" cy="11558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0" name="角丸四角形 129"/>
          <p:cNvSpPr/>
          <p:nvPr/>
        </p:nvSpPr>
        <p:spPr>
          <a:xfrm>
            <a:off x="5191969" y="4158749"/>
            <a:ext cx="1421240" cy="381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1" name="角丸四角形 130"/>
          <p:cNvSpPr/>
          <p:nvPr/>
        </p:nvSpPr>
        <p:spPr>
          <a:xfrm>
            <a:off x="3395313" y="3714142"/>
            <a:ext cx="1528078" cy="507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2" name="角丸四角形 131"/>
          <p:cNvSpPr/>
          <p:nvPr/>
        </p:nvSpPr>
        <p:spPr>
          <a:xfrm>
            <a:off x="2430542" y="4483288"/>
            <a:ext cx="875815" cy="71642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4" name="角丸四角形 133"/>
          <p:cNvSpPr/>
          <p:nvPr/>
        </p:nvSpPr>
        <p:spPr>
          <a:xfrm>
            <a:off x="5170894" y="6235866"/>
            <a:ext cx="1442315" cy="5205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5" name="角丸四角形 134"/>
          <p:cNvSpPr/>
          <p:nvPr/>
        </p:nvSpPr>
        <p:spPr>
          <a:xfrm>
            <a:off x="-1317" y="4077557"/>
            <a:ext cx="2416976" cy="9142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6" name="角丸四角形 135"/>
          <p:cNvSpPr/>
          <p:nvPr/>
        </p:nvSpPr>
        <p:spPr>
          <a:xfrm>
            <a:off x="8564885" y="3908176"/>
            <a:ext cx="1698008" cy="1501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7" name="角丸四角形 136"/>
          <p:cNvSpPr/>
          <p:nvPr/>
        </p:nvSpPr>
        <p:spPr>
          <a:xfrm>
            <a:off x="9150585" y="6147699"/>
            <a:ext cx="1074342" cy="69690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8" name="角丸四角形 137"/>
          <p:cNvSpPr/>
          <p:nvPr/>
        </p:nvSpPr>
        <p:spPr>
          <a:xfrm>
            <a:off x="3482321" y="5097828"/>
            <a:ext cx="1539229" cy="45005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9" name="Text Box 10"/>
          <p:cNvSpPr txBox="1">
            <a:spLocks noChangeArrowheads="1"/>
          </p:cNvSpPr>
          <p:nvPr/>
        </p:nvSpPr>
        <p:spPr bwMode="auto">
          <a:xfrm>
            <a:off x="5121529" y="2975919"/>
            <a:ext cx="246773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4y</a:t>
            </a:r>
            <a:r>
              <a:rPr lang="ja-JP" altLang="en-US" sz="1800" b="1" dirty="0" smtClean="0">
                <a:latin typeface="+mn-ea"/>
                <a:ea typeface="+mn-ea"/>
              </a:rPr>
              <a:t>前期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神経内科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ロールプレイ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12min </a:t>
            </a:r>
            <a:r>
              <a:rPr lang="ja-JP" altLang="en-US" sz="1400" b="1" dirty="0" smtClean="0">
                <a:latin typeface="+mn-ea"/>
                <a:ea typeface="+mn-ea"/>
              </a:rPr>
              <a:t>ｘ １）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臨床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advanced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医療安全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全科ロールプ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レイ　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例とパフ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ォーマンス評価</a:t>
            </a:r>
          </a:p>
          <a:p>
            <a:r>
              <a:rPr lang="en-US" altLang="ja-JP" sz="1400" b="1" dirty="0" smtClean="0">
                <a:latin typeface="+mn-ea"/>
                <a:ea typeface="+mn-ea"/>
              </a:rPr>
              <a:t> (12 min</a:t>
            </a:r>
            <a:r>
              <a:rPr lang="ja-JP" altLang="en-US" sz="1400" b="1" dirty="0" smtClean="0">
                <a:latin typeface="+mn-ea"/>
                <a:ea typeface="+mn-ea"/>
              </a:rPr>
              <a:t>ｘ３</a:t>
            </a:r>
            <a:r>
              <a:rPr lang="en-US" altLang="ja-JP" sz="1400" b="1" dirty="0" smtClean="0">
                <a:latin typeface="+mn-ea"/>
                <a:ea typeface="+mn-ea"/>
              </a:rPr>
              <a:t>)</a:t>
            </a:r>
            <a:endParaRPr lang="ja-JP" altLang="en-US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共用試験ＣＢＴ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OSCE 8 stations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</p:txBody>
      </p:sp>
      <p:sp>
        <p:nvSpPr>
          <p:cNvPr id="140" name="Text Box 9"/>
          <p:cNvSpPr txBox="1">
            <a:spLocks noChangeArrowheads="1"/>
          </p:cNvSpPr>
          <p:nvPr/>
        </p:nvSpPr>
        <p:spPr bwMode="auto">
          <a:xfrm>
            <a:off x="3433563" y="2978099"/>
            <a:ext cx="18837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800" b="1" dirty="0" smtClean="0">
                <a:latin typeface="+mn-ea"/>
                <a:ea typeface="+mn-ea"/>
              </a:rPr>
              <a:t>～</a:t>
            </a:r>
            <a:r>
              <a:rPr lang="en-US" altLang="ja-JP" sz="1800" b="1" dirty="0" smtClean="0">
                <a:latin typeface="+mn-ea"/>
                <a:ea typeface="+mn-ea"/>
              </a:rPr>
              <a:t>3y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社会医学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地域包括</a:t>
            </a:r>
            <a:r>
              <a:rPr lang="ja-JP" altLang="en-US" sz="1400" b="1" dirty="0" smtClean="0">
                <a:latin typeface="+mn-ea"/>
              </a:rPr>
              <a:t>ケア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研究</a:t>
            </a:r>
            <a:r>
              <a:rPr lang="ja-JP" altLang="en-US" sz="1400" b="1" dirty="0">
                <a:latin typeface="+mn-ea"/>
              </a:rPr>
              <a:t>配属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 2</a:t>
            </a:r>
          </a:p>
          <a:p>
            <a:endParaRPr lang="ja-JP" altLang="en-US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症状から診る鑑別</a:t>
            </a:r>
            <a:r>
              <a:rPr lang="ja-JP" altLang="en-US" sz="1400" b="1" dirty="0" smtClean="0">
                <a:latin typeface="+mn-ea"/>
              </a:rPr>
              <a:t>疾患・医療面接２</a:t>
            </a:r>
            <a:endParaRPr lang="en-US" altLang="ja-JP" sz="1400" b="1" dirty="0">
              <a:latin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早期臨床実習　</a:t>
            </a:r>
            <a:r>
              <a:rPr lang="en-US" altLang="ja-JP" sz="1400" b="1" dirty="0" smtClean="0">
                <a:latin typeface="+mn-ea"/>
                <a:ea typeface="+mn-ea"/>
              </a:rPr>
              <a:t>2</a:t>
            </a: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臨床医学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1" name="Text Box 16"/>
          <p:cNvSpPr txBox="1">
            <a:spLocks noChangeArrowheads="1"/>
          </p:cNvSpPr>
          <p:nvPr/>
        </p:nvSpPr>
        <p:spPr bwMode="auto">
          <a:xfrm>
            <a:off x="8536039" y="2960227"/>
            <a:ext cx="19568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6y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Advanced OSCE</a:t>
            </a: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     16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ステーション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15min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3, 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5min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13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　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Total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110min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＜県内指導医と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アウトカム共有＞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　</a:t>
            </a:r>
            <a:r>
              <a:rPr lang="ja-JP" altLang="en-US" sz="1400" b="1" dirty="0" smtClean="0">
                <a:latin typeface="+mn-ea"/>
              </a:rPr>
              <a:t>　　　　</a:t>
            </a:r>
            <a:r>
              <a:rPr lang="ja-JP" altLang="en-US" sz="1400" b="1" dirty="0" smtClean="0">
                <a:latin typeface="+mn-ea"/>
                <a:ea typeface="+mn-ea"/>
              </a:rPr>
              <a:t>卒業試験　　　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　　　　　国家</a:t>
            </a:r>
            <a:r>
              <a:rPr lang="ja-JP" altLang="en-US" sz="1400" b="1" dirty="0">
                <a:latin typeface="+mn-ea"/>
                <a:ea typeface="+mn-ea"/>
              </a:rPr>
              <a:t>試験</a:t>
            </a:r>
            <a:endParaRPr lang="en-US" altLang="ja-JP" sz="1400" b="1" dirty="0">
              <a:latin typeface="+mn-ea"/>
              <a:ea typeface="+mn-ea"/>
            </a:endParaRPr>
          </a:p>
        </p:txBody>
      </p:sp>
      <p:cxnSp>
        <p:nvCxnSpPr>
          <p:cNvPr id="143" name="直線コネクタ 142"/>
          <p:cNvCxnSpPr/>
          <p:nvPr/>
        </p:nvCxnSpPr>
        <p:spPr>
          <a:xfrm flipH="1">
            <a:off x="-7996" y="3713191"/>
            <a:ext cx="7996" cy="2788589"/>
          </a:xfrm>
          <a:prstGeom prst="line">
            <a:avLst/>
          </a:prstGeom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/>
          <p:cNvSpPr txBox="1"/>
          <p:nvPr/>
        </p:nvSpPr>
        <p:spPr>
          <a:xfrm>
            <a:off x="9127079" y="6120780"/>
            <a:ext cx="1728192" cy="738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+mn-ea"/>
                <a:ea typeface="+mn-ea"/>
              </a:rPr>
              <a:t>初期研修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専門医研修</a:t>
            </a:r>
            <a:endParaRPr kumimoji="1"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生涯教育</a:t>
            </a:r>
            <a:endParaRPr kumimoji="1" lang="ja-JP" altLang="en-US" sz="1400" b="1" dirty="0">
              <a:latin typeface="+mn-ea"/>
              <a:ea typeface="+mn-ea"/>
            </a:endParaRPr>
          </a:p>
        </p:txBody>
      </p:sp>
      <p:sp>
        <p:nvSpPr>
          <p:cNvPr id="145" name="角丸四角形 144"/>
          <p:cNvSpPr/>
          <p:nvPr/>
        </p:nvSpPr>
        <p:spPr>
          <a:xfrm>
            <a:off x="-27516" y="5598665"/>
            <a:ext cx="2485282" cy="6372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2441800" y="3005836"/>
            <a:ext cx="95571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+mn-ea"/>
              </a:rPr>
              <a:t>1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en-US" altLang="ja-JP" sz="18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基礎医学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(case </a:t>
            </a:r>
          </a:p>
          <a:p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latin typeface="+mn-ea"/>
                <a:ea typeface="+mn-ea"/>
              </a:rPr>
              <a:t>based)</a:t>
            </a:r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  <a:ea typeface="+mn-ea"/>
              </a:rPr>
              <a:t>基礎</a:t>
            </a:r>
            <a:r>
              <a:rPr lang="ja-JP" altLang="en-US" sz="1400" b="1" dirty="0" smtClean="0">
                <a:latin typeface="+mn-ea"/>
                <a:ea typeface="+mn-ea"/>
              </a:rPr>
              <a:t>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adv.1</a:t>
            </a:r>
            <a:endParaRPr lang="ja-JP" altLang="en-US" sz="1400" b="1" dirty="0" smtClean="0">
              <a:latin typeface="+mn-ea"/>
              <a:ea typeface="+mn-ea"/>
            </a:endParaRPr>
          </a:p>
        </p:txBody>
      </p:sp>
      <p:sp>
        <p:nvSpPr>
          <p:cNvPr id="147" name="Text Box 6"/>
          <p:cNvSpPr txBox="1">
            <a:spLocks noChangeArrowheads="1"/>
          </p:cNvSpPr>
          <p:nvPr/>
        </p:nvSpPr>
        <p:spPr bwMode="auto">
          <a:xfrm>
            <a:off x="-31046" y="2968478"/>
            <a:ext cx="2657625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 </a:t>
            </a:r>
            <a:r>
              <a:rPr lang="en-US" altLang="ja-JP" b="1" dirty="0">
                <a:latin typeface="+mn-ea"/>
              </a:rPr>
              <a:t>1y</a:t>
            </a:r>
            <a:r>
              <a:rPr lang="ja-JP" altLang="en-US" sz="1400" b="1" dirty="0">
                <a:latin typeface="+mn-ea"/>
              </a:rPr>
              <a:t>　 </a:t>
            </a:r>
            <a:r>
              <a:rPr lang="en-US" altLang="ja-JP" sz="1400" b="1" dirty="0">
                <a:latin typeface="+mn-ea"/>
              </a:rPr>
              <a:t>(every  Tuesday)</a:t>
            </a:r>
            <a:r>
              <a:rPr lang="ja-JP" altLang="en-US" sz="1400" b="1" dirty="0">
                <a:latin typeface="+mn-ea"/>
              </a:rPr>
              <a:t>　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医学科・保健学科合同</a:t>
            </a:r>
            <a:r>
              <a:rPr lang="en-US" altLang="ja-JP" sz="1400" b="1" dirty="0">
                <a:latin typeface="+mn-ea"/>
              </a:rPr>
              <a:t>PBL/</a:t>
            </a:r>
            <a:r>
              <a:rPr lang="ja-JP" altLang="en-US" sz="1400" b="1" dirty="0">
                <a:latin typeface="+mn-ea"/>
              </a:rPr>
              <a:t>ＴＢＬ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</a:rPr>
              <a:t>医療行動科学　</a:t>
            </a:r>
            <a:endParaRPr lang="en-US" altLang="ja-JP" sz="1400" b="1" dirty="0">
              <a:solidFill>
                <a:srgbClr val="990033"/>
              </a:solidFill>
            </a:endParaRPr>
          </a:p>
          <a:p>
            <a:r>
              <a:rPr lang="ja-JP" altLang="en-US" sz="1400" b="1" dirty="0">
                <a:solidFill>
                  <a:srgbClr val="990033"/>
                </a:solidFill>
              </a:rPr>
              <a:t>医療面接・コミュニケーション</a:t>
            </a:r>
            <a:endParaRPr lang="en-US" altLang="ja-JP" sz="1400" b="1" dirty="0">
              <a:solidFill>
                <a:srgbClr val="990033"/>
              </a:solidFill>
            </a:endParaRPr>
          </a:p>
          <a:p>
            <a:r>
              <a:rPr lang="ja-JP" altLang="en-US" sz="1400" b="1" dirty="0">
                <a:latin typeface="+mn-ea"/>
              </a:rPr>
              <a:t>症状から診る鑑別疾患１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>
                <a:solidFill>
                  <a:srgbClr val="990033"/>
                </a:solidFill>
                <a:latin typeface="+mn-ea"/>
              </a:rPr>
              <a:t>OSCE</a:t>
            </a:r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（医療面接　）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胸痛・腹痛　日本語・英語　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心エコー・腹部エコー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　　　　　計６ステーション</a:t>
            </a:r>
            <a:r>
              <a:rPr lang="en-US" altLang="ja-JP" sz="1200" b="1" dirty="0">
                <a:solidFill>
                  <a:srgbClr val="990033"/>
                </a:solidFill>
                <a:latin typeface="+mn-ea"/>
              </a:rPr>
              <a:t>,</a:t>
            </a:r>
          </a:p>
          <a:p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聴診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エコー、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身体異常所見を表現する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ロールプレイ</a:t>
            </a:r>
            <a:endParaRPr lang="en-US" altLang="ja-JP" sz="1400" b="1" u="sng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早期臨床実習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10-12</a:t>
            </a:r>
            <a:r>
              <a:rPr lang="ja-JP" altLang="en-US" sz="1400" b="1" dirty="0">
                <a:latin typeface="+mn-ea"/>
              </a:rPr>
              <a:t>月火曜日　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大学各科・県内医療機関）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8" name="角丸四角形 147"/>
          <p:cNvSpPr/>
          <p:nvPr/>
        </p:nvSpPr>
        <p:spPr>
          <a:xfrm>
            <a:off x="2449956" y="6538357"/>
            <a:ext cx="1446975" cy="2584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solidFill>
                  <a:schemeClr val="tx1"/>
                </a:solidFill>
                <a:latin typeface="+mn-ea"/>
              </a:rPr>
              <a:t>選択</a:t>
            </a:r>
            <a:endParaRPr kumimoji="1" lang="ja-JP" altLang="en-US" sz="1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9" name="正方形/長方形 158"/>
          <p:cNvSpPr/>
          <p:nvPr/>
        </p:nvSpPr>
        <p:spPr>
          <a:xfrm>
            <a:off x="6730143" y="3229394"/>
            <a:ext cx="3571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クリニカルクラークシップ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>
                <a:latin typeface="+mn-ea"/>
              </a:rPr>
              <a:t>　</a:t>
            </a:r>
            <a:r>
              <a:rPr lang="ja-JP" altLang="en-US" sz="1600" b="1" dirty="0" smtClean="0">
                <a:latin typeface="+mn-ea"/>
              </a:rPr>
              <a:t>　　　　　　　　大学</a:t>
            </a:r>
            <a:r>
              <a:rPr lang="ja-JP" altLang="en-US" sz="1600" b="1" dirty="0">
                <a:latin typeface="+mn-ea"/>
              </a:rPr>
              <a:t>各科・県内医療機関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162" name="Text Box 13"/>
          <p:cNvSpPr txBox="1">
            <a:spLocks noChangeArrowheads="1"/>
          </p:cNvSpPr>
          <p:nvPr/>
        </p:nvSpPr>
        <p:spPr bwMode="auto">
          <a:xfrm>
            <a:off x="6682845" y="2958213"/>
            <a:ext cx="2105991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+mn-ea"/>
              </a:rPr>
              <a:t>４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200" b="1" dirty="0" smtClean="0">
              <a:latin typeface="+mn-ea"/>
              <a:ea typeface="+mn-ea"/>
            </a:endParaRPr>
          </a:p>
          <a:p>
            <a:endParaRPr lang="en-US" altLang="ja-JP" sz="12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教育</a:t>
            </a:r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10 </a:t>
            </a:r>
            <a:r>
              <a:rPr lang="ja-JP" altLang="en-US" sz="1400" b="1" dirty="0">
                <a:latin typeface="+mn-ea"/>
                <a:ea typeface="+mn-ea"/>
              </a:rPr>
              <a:t>分野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胸部症状シミュレーション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err="1" smtClean="0">
                <a:latin typeface="+mn-ea"/>
                <a:ea typeface="+mn-ea"/>
              </a:rPr>
              <a:t>Simman</a:t>
            </a:r>
            <a:r>
              <a:rPr lang="en-US" altLang="ja-JP" sz="1400" b="1" dirty="0" smtClean="0">
                <a:latin typeface="+mn-ea"/>
                <a:ea typeface="+mn-ea"/>
              </a:rPr>
              <a:t> </a:t>
            </a:r>
            <a:r>
              <a:rPr lang="ja-JP" altLang="en-US" sz="1400" b="1" dirty="0" smtClean="0">
                <a:latin typeface="+mn-ea"/>
                <a:ea typeface="+mn-ea"/>
              </a:rPr>
              <a:t>３</a:t>
            </a:r>
            <a:r>
              <a:rPr lang="en-US" altLang="ja-JP" sz="1400" b="1" dirty="0" smtClean="0">
                <a:latin typeface="+mn-ea"/>
                <a:ea typeface="+mn-ea"/>
              </a:rPr>
              <a:t>G and Echo 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   10 min </a:t>
            </a:r>
            <a:r>
              <a:rPr lang="ja-JP" altLang="en-US" sz="1400" b="1" dirty="0" smtClean="0">
                <a:latin typeface="+mn-ea"/>
                <a:ea typeface="+mn-ea"/>
              </a:rPr>
              <a:t>ｘ 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</a:rPr>
              <a:t>神経内科ロールプレイ</a:t>
            </a:r>
            <a:endParaRPr lang="en-US" altLang="ja-JP" sz="1400" b="1" dirty="0" smtClean="0">
              <a:latin typeface="+mn-ea"/>
            </a:endParaRPr>
          </a:p>
          <a:p>
            <a:r>
              <a:rPr lang="en-US" altLang="ja-JP" sz="1400" b="1" dirty="0" smtClean="0">
                <a:latin typeface="+mn-ea"/>
              </a:rPr>
              <a:t>(Neurology:12 min </a:t>
            </a:r>
            <a:r>
              <a:rPr lang="ja-JP" altLang="en-US" sz="1400" b="1" dirty="0">
                <a:latin typeface="+mn-ea"/>
              </a:rPr>
              <a:t>ｘ １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34066" y="1338411"/>
            <a:ext cx="139814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ペーパー試験</a:t>
            </a:r>
            <a:endParaRPr lang="en-US" altLang="ja-JP" sz="1600" b="1" dirty="0" smtClean="0"/>
          </a:p>
          <a:p>
            <a:r>
              <a:rPr kumimoji="1" lang="ja-JP" altLang="en-US" sz="1600" b="1" dirty="0" smtClean="0"/>
              <a:t>（統一試験）</a:t>
            </a:r>
            <a:endParaRPr kumimoji="1" lang="ja-JP" altLang="en-US" sz="1600" b="1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954326" y="956924"/>
            <a:ext cx="189507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＋パフォマンス</a:t>
            </a:r>
            <a:r>
              <a:rPr lang="ja-JP" altLang="en-US" sz="1600" b="1" dirty="0" smtClean="0"/>
              <a:t>評価</a:t>
            </a:r>
            <a:endParaRPr kumimoji="1" lang="ja-JP" altLang="en-US" sz="1600" b="1" dirty="0"/>
          </a:p>
        </p:txBody>
      </p:sp>
      <p:sp>
        <p:nvSpPr>
          <p:cNvPr id="4" name="左中かっこ 3"/>
          <p:cNvSpPr/>
          <p:nvPr/>
        </p:nvSpPr>
        <p:spPr>
          <a:xfrm>
            <a:off x="5902590" y="366312"/>
            <a:ext cx="993350" cy="173765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左中かっこ 73"/>
          <p:cNvSpPr/>
          <p:nvPr/>
        </p:nvSpPr>
        <p:spPr>
          <a:xfrm>
            <a:off x="6630832" y="697278"/>
            <a:ext cx="393289" cy="1503053"/>
          </a:xfrm>
          <a:prstGeom prst="leftBrac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682846" y="3028434"/>
            <a:ext cx="1915024" cy="386650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759421" y="2484286"/>
            <a:ext cx="5535490" cy="427809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＜臨床実習中シミュレーション教育</a:t>
            </a:r>
            <a:endParaRPr kumimoji="1" lang="en-US" altLang="ja-JP" sz="2800" b="1" dirty="0" smtClean="0"/>
          </a:p>
          <a:p>
            <a:r>
              <a:rPr lang="ja-JP" altLang="en-US" sz="2800" b="1" dirty="0"/>
              <a:t>　</a:t>
            </a:r>
            <a:r>
              <a:rPr lang="ja-JP" altLang="en-US" sz="2800" b="1" dirty="0" smtClean="0"/>
              <a:t>　　　　　　</a:t>
            </a:r>
            <a:r>
              <a:rPr kumimoji="1" lang="ja-JP" altLang="en-US" sz="2800" b="1" dirty="0" smtClean="0"/>
              <a:t>による経験・実践保証＞</a:t>
            </a:r>
            <a:endParaRPr kumimoji="1" lang="en-US" altLang="ja-JP" sz="2800" b="1" dirty="0" smtClean="0"/>
          </a:p>
          <a:p>
            <a:r>
              <a:rPr kumimoji="1" lang="ja-JP" altLang="en-US" sz="2400" b="1" dirty="0" smtClean="0"/>
              <a:t>１．消化器科　胃内視鏡</a:t>
            </a:r>
            <a:r>
              <a:rPr lang="ja-JP" altLang="en-US" sz="2400" b="1" dirty="0"/>
              <a:t>、</a:t>
            </a:r>
            <a:r>
              <a:rPr lang="ja-JP" altLang="en-US" sz="2400" b="1" dirty="0" smtClean="0"/>
              <a:t>腹部エコー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２．循環器　循環器救急、</a:t>
            </a:r>
            <a:r>
              <a:rPr lang="ja-JP" altLang="en-US" sz="2400" b="1" dirty="0" smtClean="0"/>
              <a:t>心エコー</a:t>
            </a:r>
            <a:endParaRPr lang="en-US" altLang="ja-JP" sz="2400" b="1" dirty="0" smtClean="0"/>
          </a:p>
          <a:p>
            <a:r>
              <a:rPr lang="ja-JP" altLang="en-US" sz="2400" b="1" dirty="0"/>
              <a:t>３</a:t>
            </a:r>
            <a:r>
              <a:rPr lang="ja-JP" altLang="en-US" sz="2400" b="1" dirty="0" smtClean="0"/>
              <a:t>．救急部　急変対応</a:t>
            </a:r>
            <a:endParaRPr lang="en-US" altLang="ja-JP" sz="2400" b="1" dirty="0" smtClean="0"/>
          </a:p>
          <a:p>
            <a:r>
              <a:rPr lang="ja-JP" altLang="en-US" sz="2400" b="1" dirty="0"/>
              <a:t>４</a:t>
            </a:r>
            <a:r>
              <a:rPr kumimoji="1" lang="ja-JP" altLang="en-US" sz="2400" b="1" dirty="0" smtClean="0"/>
              <a:t>．呼吸器　　気管支鏡</a:t>
            </a:r>
            <a:endParaRPr kumimoji="1" lang="en-US" altLang="ja-JP" sz="2400" b="1" dirty="0" smtClean="0"/>
          </a:p>
          <a:p>
            <a:r>
              <a:rPr lang="ja-JP" altLang="en-US" sz="2400" b="1" dirty="0"/>
              <a:t>５</a:t>
            </a:r>
            <a:r>
              <a:rPr lang="ja-JP" altLang="en-US" sz="2400" b="1" dirty="0" smtClean="0"/>
              <a:t>．外科</a:t>
            </a:r>
            <a:r>
              <a:rPr lang="ja-JP" altLang="en-US" sz="2400" b="1" dirty="0"/>
              <a:t>　縫合、内視鏡</a:t>
            </a:r>
            <a:r>
              <a:rPr lang="ja-JP" altLang="en-US" sz="2400" b="1" dirty="0" smtClean="0"/>
              <a:t>手術、</a:t>
            </a:r>
            <a:endParaRPr kumimoji="1" lang="en-US" altLang="ja-JP" sz="2400" b="1" dirty="0" smtClean="0"/>
          </a:p>
          <a:p>
            <a:r>
              <a:rPr lang="ja-JP" altLang="en-US" sz="2400" b="1" dirty="0"/>
              <a:t>６</a:t>
            </a:r>
            <a:r>
              <a:rPr lang="ja-JP" altLang="en-US" sz="2400" b="1" dirty="0" smtClean="0"/>
              <a:t>．眼科　　眼底所見</a:t>
            </a:r>
            <a:endParaRPr lang="en-US" altLang="ja-JP" sz="2400" b="1" dirty="0" smtClean="0"/>
          </a:p>
          <a:p>
            <a:r>
              <a:rPr lang="ja-JP" altLang="en-US" sz="2400" b="1" dirty="0"/>
              <a:t>７</a:t>
            </a:r>
            <a:r>
              <a:rPr kumimoji="1" lang="ja-JP" altLang="en-US" sz="2400" b="1" dirty="0" smtClean="0"/>
              <a:t>．産婦人科　出産</a:t>
            </a:r>
            <a:endParaRPr kumimoji="1" lang="en-US" altLang="ja-JP" sz="2400" b="1" dirty="0" smtClean="0"/>
          </a:p>
          <a:p>
            <a:r>
              <a:rPr lang="ja-JP" altLang="en-US" sz="2400" b="1" dirty="0"/>
              <a:t>８</a:t>
            </a:r>
            <a:r>
              <a:rPr lang="ja-JP" altLang="en-US" sz="2400" b="1" dirty="0" smtClean="0"/>
              <a:t>．検査　　手洗い、採血</a:t>
            </a:r>
            <a:endParaRPr lang="en-US" altLang="ja-JP" sz="2400" b="1" dirty="0" smtClean="0"/>
          </a:p>
          <a:p>
            <a:r>
              <a:rPr lang="ja-JP" altLang="en-US" sz="2400" b="1" dirty="0"/>
              <a:t>９</a:t>
            </a:r>
            <a:r>
              <a:rPr lang="ja-JP" altLang="en-US" sz="2400" b="1" dirty="0" smtClean="0"/>
              <a:t>．胸腔穿刺</a:t>
            </a:r>
            <a:endParaRPr lang="en-US" altLang="ja-JP" sz="2400" b="1" dirty="0" smtClean="0"/>
          </a:p>
        </p:txBody>
      </p:sp>
      <p:sp>
        <p:nvSpPr>
          <p:cNvPr id="57" name="正方形/長方形 56"/>
          <p:cNvSpPr/>
          <p:nvPr/>
        </p:nvSpPr>
        <p:spPr>
          <a:xfrm>
            <a:off x="2666422" y="1617362"/>
            <a:ext cx="2182008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ja-JP" altLang="en-US" b="1" dirty="0"/>
              <a:t>アクティブラーニング</a:t>
            </a:r>
            <a:endParaRPr lang="en-US" altLang="ja-JP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131781" y="806851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/>
              <a:t>すべては患者さんのために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613209" y="5808519"/>
            <a:ext cx="2536272" cy="10772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金曜日：夕　</a:t>
            </a:r>
            <a:r>
              <a:rPr kumimoji="1" lang="ja-JP" altLang="en-US" sz="1600" b="1" dirty="0" smtClean="0">
                <a:solidFill>
                  <a:srgbClr val="CC0066"/>
                </a:solidFill>
              </a:rPr>
              <a:t>実習班</a:t>
            </a:r>
            <a:r>
              <a:rPr lang="en-US" altLang="ja-JP" sz="1600" b="1" dirty="0" smtClean="0">
                <a:solidFill>
                  <a:srgbClr val="CC0066"/>
                </a:solidFill>
              </a:rPr>
              <a:t>TBL</a:t>
            </a:r>
            <a:endParaRPr lang="ja-JP" altLang="en-US" sz="1600" b="1" dirty="0">
              <a:solidFill>
                <a:srgbClr val="CC0066"/>
              </a:solidFill>
            </a:endParaRPr>
          </a:p>
          <a:p>
            <a:r>
              <a:rPr kumimoji="1" lang="ja-JP" altLang="en-US" sz="1600" b="1" dirty="0" smtClean="0"/>
              <a:t>（チーム間のバランス良）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各科横断的</a:t>
            </a:r>
            <a:r>
              <a:rPr lang="ja-JP" altLang="en-US" sz="1600" b="1" dirty="0" smtClean="0"/>
              <a:t>症例検討</a:t>
            </a:r>
            <a:r>
              <a:rPr kumimoji="1" lang="ja-JP" altLang="en-US" sz="1600" b="1" dirty="0" smtClean="0"/>
              <a:t>統合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カンファレンス企画</a:t>
            </a:r>
            <a:endParaRPr kumimoji="1" lang="en-US" altLang="ja-JP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4057395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C:\Users\Hasegawa\Desktop\医学教育学会シンポジウム２０１５\最終８８８８８８　201５年度版クリクラ実習評価表_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90" y="404664"/>
            <a:ext cx="10260033" cy="136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-384238" y="6887874"/>
            <a:ext cx="1087320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4298" y="0"/>
            <a:ext cx="4852610" cy="523220"/>
          </a:xfrm>
          <a:prstGeom prst="rect">
            <a:avLst/>
          </a:prstGeom>
          <a:solidFill>
            <a:srgbClr val="BDEE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臨床</a:t>
            </a:r>
            <a:r>
              <a:rPr lang="ja-JP" altLang="en-US" sz="2800" dirty="0" smtClean="0"/>
              <a:t>実習評価表</a:t>
            </a:r>
            <a:r>
              <a:rPr lang="ja-JP" altLang="en-US" sz="2800" dirty="0" smtClean="0">
                <a:solidFill>
                  <a:srgbClr val="CC0066"/>
                </a:solidFill>
              </a:rPr>
              <a:t>＝自己評価表</a:t>
            </a:r>
            <a:endParaRPr kumimoji="1" lang="ja-JP" altLang="en-US" sz="2800" dirty="0">
              <a:solidFill>
                <a:srgbClr val="CC0066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60392" y="868922"/>
            <a:ext cx="6120586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指導医側の意識改革にもつながる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019802" y="730422"/>
            <a:ext cx="351378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+mn-ea"/>
              </a:rPr>
              <a:t>Ａ</a:t>
            </a:r>
            <a:endParaRPr lang="ja-JP" altLang="en-US" b="1" dirty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84119" y="730422"/>
            <a:ext cx="365806" cy="369332"/>
          </a:xfrm>
          <a:prstGeom prst="rect">
            <a:avLst/>
          </a:prstGeom>
          <a:solidFill>
            <a:srgbClr val="E6B9B8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+mn-ea"/>
                <a:ea typeface="+mn-ea"/>
              </a:rPr>
              <a:t>Ｂ</a:t>
            </a:r>
            <a:endParaRPr kumimoji="1" lang="ja-JP" altLang="en-US" b="1" dirty="0">
              <a:latin typeface="+mn-ea"/>
              <a:ea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642451" y="92075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/>
              <a:t>すべては患者さんのために</a:t>
            </a:r>
          </a:p>
        </p:txBody>
      </p:sp>
    </p:spTree>
    <p:extLst>
      <p:ext uri="{BB962C8B-B14F-4D97-AF65-F5344CB8AC3E}">
        <p14:creationId xmlns:p14="http://schemas.microsoft.com/office/powerpoint/2010/main" val="330237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-24661" y="-6004048"/>
            <a:ext cx="10917135" cy="13681630"/>
            <a:chOff x="-24661" y="-4365574"/>
            <a:chExt cx="10917135" cy="13681630"/>
          </a:xfrm>
        </p:grpSpPr>
        <p:pic>
          <p:nvPicPr>
            <p:cNvPr id="1026" name="Picture 2" descr="C:\Users\Hasegawa\Desktop\医学教育学会シンポジウム２０１５\最終８８８８８８　201５年度版クリクラ実習評価表_.e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661" y="-4365574"/>
              <a:ext cx="10260033" cy="13681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19266" y="-675456"/>
              <a:ext cx="10873208" cy="273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404298" y="0"/>
            <a:ext cx="2698175" cy="523220"/>
          </a:xfrm>
          <a:prstGeom prst="rect">
            <a:avLst/>
          </a:prstGeom>
          <a:solidFill>
            <a:srgbClr val="BDEE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臨床</a:t>
            </a:r>
            <a:r>
              <a:rPr lang="ja-JP" altLang="en-US" sz="2800" dirty="0" smtClean="0"/>
              <a:t>実習評価表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63380" y="1316016"/>
            <a:ext cx="6120586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指導医側の意識改革にもつながる</a:t>
            </a:r>
            <a:endParaRPr kumimoji="1" lang="ja-JP" altLang="en-US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095828" y="652101"/>
            <a:ext cx="351378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+mn-ea"/>
              </a:rPr>
              <a:t>Ａ</a:t>
            </a:r>
            <a:endParaRPr lang="ja-JP" altLang="en-US" b="1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560145" y="652101"/>
            <a:ext cx="365806" cy="369332"/>
          </a:xfrm>
          <a:prstGeom prst="rect">
            <a:avLst/>
          </a:prstGeom>
          <a:solidFill>
            <a:srgbClr val="E6B9B8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+mn-ea"/>
                <a:ea typeface="+mn-ea"/>
              </a:rPr>
              <a:t>Ｂ</a:t>
            </a:r>
            <a:endParaRPr kumimoji="1" lang="ja-JP" altLang="en-US" b="1" dirty="0">
              <a:latin typeface="+mn-ea"/>
              <a:ea typeface="+mn-ea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9266" y="523220"/>
            <a:ext cx="102870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04298" y="0"/>
            <a:ext cx="4852610" cy="523220"/>
          </a:xfrm>
          <a:prstGeom prst="rect">
            <a:avLst/>
          </a:prstGeom>
          <a:solidFill>
            <a:srgbClr val="BDEE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臨床</a:t>
            </a:r>
            <a:r>
              <a:rPr lang="ja-JP" altLang="en-US" sz="2800" dirty="0" smtClean="0"/>
              <a:t>実習評価表</a:t>
            </a:r>
            <a:r>
              <a:rPr lang="ja-JP" altLang="en-US" sz="2800" dirty="0" smtClean="0">
                <a:solidFill>
                  <a:srgbClr val="CC0066"/>
                </a:solidFill>
              </a:rPr>
              <a:t>＝自己評価表</a:t>
            </a:r>
            <a:endParaRPr kumimoji="1" lang="ja-JP" altLang="en-US" sz="2800" dirty="0">
              <a:solidFill>
                <a:srgbClr val="CC0066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637128" y="70449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/>
              <a:t>すべては患者さんのために</a:t>
            </a:r>
          </a:p>
        </p:txBody>
      </p:sp>
    </p:spTree>
    <p:extLst>
      <p:ext uri="{BB962C8B-B14F-4D97-AF65-F5344CB8AC3E}">
        <p14:creationId xmlns:p14="http://schemas.microsoft.com/office/powerpoint/2010/main" val="23221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690317" y="5373216"/>
            <a:ext cx="4633870" cy="3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672025" y="2761646"/>
            <a:ext cx="4633870" cy="3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567435" y="2276872"/>
            <a:ext cx="5694206" cy="47667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0" y="9179"/>
            <a:ext cx="3919364" cy="4732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5325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13084" y="68404"/>
            <a:ext cx="5287516" cy="6446221"/>
          </a:xfrm>
        </p:spPr>
        <p:txBody>
          <a:bodyPr>
            <a:noAutofit/>
          </a:bodyPr>
          <a:lstStyle/>
          <a:p>
            <a:pPr marL="0" lvl="0" indent="0" eaLnBrk="1" hangingPunct="1">
              <a:spcBef>
                <a:spcPts val="1200"/>
              </a:spcBef>
              <a:buNone/>
            </a:pPr>
            <a:r>
              <a:rPr lang="ja-JP" altLang="en-US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　</a:t>
            </a:r>
            <a:r>
              <a:rPr lang="ja-JP" altLang="ja-JP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【アクティブラーニング方法</a:t>
            </a:r>
            <a:r>
              <a:rPr lang="ja-JP" altLang="en-US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　例</a:t>
            </a:r>
            <a:r>
              <a:rPr lang="ja-JP" altLang="ja-JP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】</a:t>
            </a:r>
            <a:r>
              <a:rPr lang="ja-JP" altLang="ja-JP" sz="1800" b="1" u="sng" dirty="0" smtClean="0">
                <a:cs typeface="ＭＳ Ｐゴシック" charset="-128"/>
              </a:rPr>
              <a:t> </a:t>
            </a:r>
            <a:endParaRPr lang="en-US" altLang="ja-JP" sz="1800" b="1" u="sng" dirty="0" smtClean="0">
              <a:cs typeface="ＭＳ Ｐゴシック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・双方向性授業</a:t>
            </a:r>
            <a:endParaRPr lang="en-US" altLang="ja-JP" sz="1800" b="1" dirty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質問、レポート、クリッカー、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ペアワーク・グループワーク他）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・統合講義（基礎・臨床、学年、職種）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・多職種連携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（職種・年代横断的）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・討論・ディベート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ディスカッション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学生による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プレゼンテーション</a:t>
            </a:r>
            <a:endParaRPr lang="en-US" altLang="ja-JP" sz="1800" b="1" dirty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・ケース・メソード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：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症例ベースの展開</a:t>
            </a: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・課題学習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・修正PBL(Problem/Project</a:t>
            </a:r>
            <a:r>
              <a:rPr lang="en-US" altLang="ja-JP" sz="1800" b="1" dirty="0" smtClean="0">
                <a:latin typeface="ＭＳ ゴシック" pitchFamily="49" charset="-128"/>
                <a:ea typeface="ＭＳ ゴシック" pitchFamily="49" charset="-128"/>
              </a:rPr>
              <a:t>-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Based Learning)</a:t>
            </a:r>
            <a:r>
              <a:rPr lang="ja-JP" altLang="ja-JP" sz="1800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・修正</a:t>
            </a:r>
            <a:r>
              <a:rPr lang="en-US" altLang="ja-JP" sz="1800" b="1" dirty="0" smtClean="0">
                <a:latin typeface="ＭＳ ゴシック" pitchFamily="49" charset="-128"/>
                <a:ea typeface="ＭＳ ゴシック" pitchFamily="49" charset="-128"/>
              </a:rPr>
              <a:t>TBL(Team-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Based 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Learning</a:t>
            </a:r>
            <a:r>
              <a:rPr lang="en-US" altLang="ja-JP" sz="1800" b="1" dirty="0" smtClean="0">
                <a:latin typeface="ＭＳ ゴシック" pitchFamily="49" charset="-128"/>
                <a:ea typeface="ＭＳ ゴシック" pitchFamily="49" charset="-128"/>
              </a:rPr>
              <a:t>) 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（座席指定）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・実験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研究配属　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・実習　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体験実習・早期臨床実習、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地域医療実習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診療参加型臨床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実習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>
            <a:off x="4567436" y="147402"/>
            <a:ext cx="6048671" cy="671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・ｅ－ラーニング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>
                <a:latin typeface="+mj-ea"/>
                <a:ea typeface="+mj-ea"/>
              </a:rPr>
              <a:t>　</a:t>
            </a:r>
            <a:r>
              <a:rPr lang="ja-JP" altLang="en-US" sz="1800" b="1" kern="0" dirty="0" smtClean="0">
                <a:latin typeface="+mj-ea"/>
                <a:ea typeface="+mj-ea"/>
              </a:rPr>
              <a:t>　資料提示、課題授業（反転授業）</a:t>
            </a:r>
            <a:r>
              <a:rPr lang="ja-JP" altLang="en-US" sz="1800" b="1" kern="0" dirty="0">
                <a:latin typeface="+mj-ea"/>
                <a:ea typeface="+mj-ea"/>
              </a:rPr>
              <a:t>、</a:t>
            </a:r>
            <a:r>
              <a:rPr lang="ja-JP" altLang="en-US" sz="1800" b="1" kern="0" dirty="0" smtClean="0">
                <a:latin typeface="+mj-ea"/>
                <a:ea typeface="+mj-ea"/>
              </a:rPr>
              <a:t>チェックテスト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・ロールプレイ：医師役・患者役（身体異常所見）・評価者役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・各種シミュレーション教育、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　　手技、各科基本診療、チーム、医療安全</a:t>
            </a:r>
            <a:endParaRPr lang="en-US" altLang="ja-JP" sz="1800" b="1" kern="0" dirty="0">
              <a:latin typeface="+mj-ea"/>
              <a:ea typeface="+mj-ea"/>
            </a:endParaRPr>
          </a:p>
          <a:p>
            <a:pPr marL="0" indent="0" eaLnBrk="1" hangingPunct="1">
              <a:buNone/>
            </a:pPr>
            <a:endParaRPr lang="ja-JP" altLang="ja-JP" sz="1800" b="1" dirty="0"/>
          </a:p>
          <a:p>
            <a:pPr marL="0" indent="0" eaLnBrk="1" hangingPunct="1">
              <a:buNone/>
            </a:pPr>
            <a:endParaRPr lang="en-US" altLang="ja-JP" sz="1800" b="1" dirty="0">
              <a:solidFill>
                <a:srgbClr val="990033"/>
              </a:solidFill>
            </a:endParaRPr>
          </a:p>
          <a:p>
            <a:pPr marL="0" indent="0" eaLnBrk="1" hangingPunct="1">
              <a:buNone/>
            </a:pPr>
            <a:endParaRPr lang="en-US" altLang="ja-JP" sz="1800" b="1" dirty="0"/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672025" y="2284974"/>
            <a:ext cx="58394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ja-JP" sz="2000" b="1" u="sng" dirty="0"/>
              <a:t>【</a:t>
            </a:r>
            <a:r>
              <a:rPr lang="ja-JP" altLang="en-US" sz="2000" b="1" u="sng" dirty="0"/>
              <a:t>アクティブラーニング充実のための</a:t>
            </a:r>
            <a:r>
              <a:rPr lang="ja-JP" altLang="en-US" sz="2000" b="1" u="sng" dirty="0" smtClean="0"/>
              <a:t>評価</a:t>
            </a:r>
            <a:r>
              <a:rPr lang="ja-JP" altLang="en-US" sz="2000" b="1" u="sng" dirty="0"/>
              <a:t>例</a:t>
            </a:r>
            <a:r>
              <a:rPr lang="en-US" altLang="ja-JP" sz="2000" b="1" u="sng" dirty="0" smtClean="0"/>
              <a:t>】</a:t>
            </a:r>
            <a:endParaRPr lang="en-US" altLang="ja-JP" b="1" u="sng" kern="0" dirty="0"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 err="1">
                <a:latin typeface="+mj-ea"/>
              </a:rPr>
              <a:t>ー</a:t>
            </a:r>
            <a:r>
              <a:rPr lang="ja-JP" altLang="en-US" b="1" kern="0" dirty="0">
                <a:latin typeface="+mj-ea"/>
              </a:rPr>
              <a:t>ー　臨床実習開始前：</a:t>
            </a:r>
            <a:r>
              <a:rPr lang="en-US" altLang="ja-JP" b="1" kern="0" dirty="0">
                <a:latin typeface="+mj-ea"/>
              </a:rPr>
              <a:t>1</a:t>
            </a:r>
            <a:r>
              <a:rPr lang="ja-JP" altLang="en-US" b="1" kern="0" dirty="0">
                <a:latin typeface="+mj-ea"/>
              </a:rPr>
              <a:t>年次から可能　</a:t>
            </a:r>
            <a:r>
              <a:rPr lang="ja-JP" altLang="en-US" b="1" kern="0" dirty="0" err="1" smtClean="0">
                <a:latin typeface="+mj-ea"/>
              </a:rPr>
              <a:t>ー</a:t>
            </a:r>
            <a:r>
              <a:rPr lang="ja-JP" altLang="en-US" b="1" kern="0" dirty="0" smtClean="0">
                <a:latin typeface="+mj-ea"/>
              </a:rPr>
              <a:t>ー</a:t>
            </a:r>
            <a:endParaRPr lang="en-US" altLang="ja-JP" b="1" kern="0" dirty="0"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>
                <a:latin typeface="+mj-ea"/>
              </a:rPr>
              <a:t>・ｅ－ラーニング活用、　映像録画活用</a:t>
            </a:r>
            <a:endParaRPr lang="en-US" altLang="ja-JP" b="1" kern="0" dirty="0"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>
                <a:latin typeface="+mj-ea"/>
              </a:rPr>
              <a:t>・筆記</a:t>
            </a:r>
            <a:r>
              <a:rPr lang="ja-JP" altLang="en-US" b="1" kern="0" dirty="0" smtClean="0">
                <a:latin typeface="+mj-ea"/>
              </a:rPr>
              <a:t>試験・</a:t>
            </a:r>
            <a:r>
              <a:rPr lang="ja-JP" altLang="en-US" b="1" kern="0" dirty="0">
                <a:latin typeface="+mj-ea"/>
              </a:rPr>
              <a:t>論述</a:t>
            </a:r>
            <a:r>
              <a:rPr lang="ja-JP" altLang="en-US" b="1" kern="0" dirty="0" smtClean="0">
                <a:latin typeface="+mj-ea"/>
              </a:rPr>
              <a:t>試験・</a:t>
            </a:r>
            <a:r>
              <a:rPr lang="ja-JP" altLang="en-US" b="1" kern="0" dirty="0">
                <a:latin typeface="+mj-ea"/>
              </a:rPr>
              <a:t>口答</a:t>
            </a:r>
            <a:r>
              <a:rPr lang="ja-JP" altLang="en-US" b="1" kern="0" dirty="0" smtClean="0">
                <a:latin typeface="+mj-ea"/>
              </a:rPr>
              <a:t>試験・</a:t>
            </a:r>
            <a:r>
              <a:rPr lang="ja-JP" altLang="en-US" b="1" kern="0" dirty="0">
                <a:latin typeface="+mj-ea"/>
              </a:rPr>
              <a:t>ＣＢＴ（含★動画試験）</a:t>
            </a:r>
            <a:endParaRPr lang="en-US" altLang="ja-JP" b="1" kern="0" dirty="0"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>
                <a:latin typeface="+mj-ea"/>
              </a:rPr>
              <a:t>・各種ピア評価　</a:t>
            </a:r>
            <a:r>
              <a:rPr lang="ja-JP" altLang="en-US" b="1" kern="0" dirty="0" smtClean="0">
                <a:latin typeface="+mj-ea"/>
              </a:rPr>
              <a:t>・自己評価</a:t>
            </a:r>
            <a:r>
              <a:rPr lang="ja-JP" altLang="en-US" b="1" kern="0" dirty="0">
                <a:latin typeface="+mj-ea"/>
              </a:rPr>
              <a:t>　 ・映像</a:t>
            </a:r>
            <a:r>
              <a:rPr lang="ja-JP" altLang="en-US" b="1" kern="0" dirty="0" smtClean="0">
                <a:latin typeface="+mj-ea"/>
              </a:rPr>
              <a:t>評価　・</a:t>
            </a:r>
            <a:r>
              <a:rPr lang="ja-JP" altLang="ja-JP" b="1" dirty="0">
                <a:latin typeface="+mj-ea"/>
              </a:rPr>
              <a:t>観察評価</a:t>
            </a:r>
            <a:endParaRPr lang="en-US" altLang="ja-JP" b="1" dirty="0">
              <a:latin typeface="+mj-ea"/>
            </a:endParaRPr>
          </a:p>
          <a:p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・</a:t>
            </a:r>
            <a:r>
              <a:rPr lang="ja-JP" altLang="ja-JP" b="1" dirty="0">
                <a:solidFill>
                  <a:srgbClr val="CC0066"/>
                </a:solidFill>
                <a:latin typeface="+mj-ea"/>
              </a:rPr>
              <a:t>ポートフォーリオ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　（画像・動画提出含む）</a:t>
            </a:r>
            <a:endParaRPr lang="en-US" altLang="ja-JP" b="1" dirty="0">
              <a:solidFill>
                <a:srgbClr val="CC0066"/>
              </a:solidFill>
              <a:latin typeface="+mj-ea"/>
            </a:endParaRPr>
          </a:p>
          <a:p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・</a:t>
            </a:r>
            <a:r>
              <a:rPr lang="en-US" altLang="ja-JP" b="1" dirty="0" err="1">
                <a:solidFill>
                  <a:srgbClr val="CC0066"/>
                </a:solidFill>
                <a:latin typeface="+mj-ea"/>
              </a:rPr>
              <a:t>CbD</a:t>
            </a:r>
            <a:r>
              <a:rPr lang="ja-JP" altLang="ja-JP" b="1" dirty="0">
                <a:solidFill>
                  <a:srgbClr val="CC0066"/>
                </a:solidFill>
                <a:latin typeface="+mj-ea"/>
              </a:rPr>
              <a:t>　</a:t>
            </a:r>
            <a:r>
              <a:rPr lang="en-US" altLang="ja-JP" b="1" dirty="0">
                <a:solidFill>
                  <a:srgbClr val="CC0066"/>
                </a:solidFill>
                <a:latin typeface="+mj-ea"/>
              </a:rPr>
              <a:t>(case-based discussion)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　</a:t>
            </a:r>
            <a:endParaRPr lang="en-US" altLang="ja-JP" b="1" dirty="0">
              <a:solidFill>
                <a:srgbClr val="CC0066"/>
              </a:solidFill>
              <a:latin typeface="+mj-ea"/>
            </a:endParaRPr>
          </a:p>
          <a:p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・</a:t>
            </a:r>
            <a:r>
              <a:rPr lang="en-US" altLang="ja-JP" b="1" dirty="0">
                <a:solidFill>
                  <a:srgbClr val="CC0066"/>
                </a:solidFill>
                <a:latin typeface="+mj-ea"/>
              </a:rPr>
              <a:t>OSCE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： </a:t>
            </a:r>
            <a:r>
              <a:rPr lang="ja-JP" altLang="ja-JP" b="1" dirty="0">
                <a:solidFill>
                  <a:srgbClr val="CC0066"/>
                </a:solidFill>
                <a:latin typeface="+mj-ea"/>
              </a:rPr>
              <a:t>客観的臨床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能力</a:t>
            </a:r>
            <a:r>
              <a:rPr lang="ja-JP" altLang="ja-JP" b="1" dirty="0">
                <a:solidFill>
                  <a:srgbClr val="CC0066"/>
                </a:solidFill>
                <a:latin typeface="+mj-ea"/>
              </a:rPr>
              <a:t>試験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　　　　</a:t>
            </a:r>
            <a:r>
              <a:rPr lang="en-US" altLang="ja-JP" b="1" dirty="0">
                <a:solidFill>
                  <a:srgbClr val="CC0066"/>
                </a:solidFill>
                <a:latin typeface="+mj-ea"/>
              </a:rPr>
              <a:t>1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～</a:t>
            </a:r>
            <a:r>
              <a:rPr lang="en-US" altLang="ja-JP" b="1" dirty="0">
                <a:solidFill>
                  <a:srgbClr val="CC0066"/>
                </a:solidFill>
                <a:latin typeface="+mj-ea"/>
              </a:rPr>
              <a:t>6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年、　各科等、</a:t>
            </a:r>
            <a:endParaRPr lang="en-US" altLang="ja-JP" b="1" dirty="0">
              <a:solidFill>
                <a:srgbClr val="CC0066"/>
              </a:solidFill>
              <a:latin typeface="+mj-ea"/>
            </a:endParaRPr>
          </a:p>
          <a:p>
            <a:endParaRPr lang="en-US" altLang="ja-JP" b="1" dirty="0" smtClean="0">
              <a:solidFill>
                <a:srgbClr val="CC0066"/>
              </a:solidFill>
            </a:endParaRPr>
          </a:p>
          <a:p>
            <a:r>
              <a:rPr lang="ja-JP" altLang="en-US" b="1" dirty="0" err="1" smtClean="0">
                <a:solidFill>
                  <a:srgbClr val="CC0066"/>
                </a:solidFill>
              </a:rPr>
              <a:t>ー</a:t>
            </a:r>
            <a:r>
              <a:rPr lang="ja-JP" altLang="en-US" b="1" dirty="0">
                <a:solidFill>
                  <a:srgbClr val="CC0066"/>
                </a:solidFill>
              </a:rPr>
              <a:t>ー　以下、臨床実習開始後に可能　</a:t>
            </a:r>
            <a:r>
              <a:rPr lang="ja-JP" altLang="en-US" b="1" dirty="0" err="1" smtClean="0">
                <a:solidFill>
                  <a:srgbClr val="CC0066"/>
                </a:solidFill>
              </a:rPr>
              <a:t>ー</a:t>
            </a:r>
            <a:r>
              <a:rPr lang="ja-JP" altLang="en-US" b="1" dirty="0" smtClean="0">
                <a:solidFill>
                  <a:srgbClr val="CC0066"/>
                </a:solidFill>
              </a:rPr>
              <a:t>ー</a:t>
            </a:r>
            <a:endParaRPr lang="en-US" altLang="ja-JP" b="1" dirty="0">
              <a:solidFill>
                <a:srgbClr val="CC0066"/>
              </a:solidFill>
            </a:endParaRPr>
          </a:p>
          <a:p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・</a:t>
            </a:r>
            <a:r>
              <a:rPr lang="en-US" altLang="ja-JP" b="1" dirty="0">
                <a:solidFill>
                  <a:srgbClr val="CC0066"/>
                </a:solidFill>
                <a:latin typeface="+mj-ea"/>
              </a:rPr>
              <a:t>Mini-CEX (mini-clinical evaluation exercise)</a:t>
            </a:r>
          </a:p>
          <a:p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・</a:t>
            </a:r>
            <a:r>
              <a:rPr lang="en-US" altLang="ja-JP" b="1" dirty="0">
                <a:solidFill>
                  <a:srgbClr val="CC0066"/>
                </a:solidFill>
                <a:latin typeface="+mj-ea"/>
              </a:rPr>
              <a:t>DOPS (direct observation of procedural skills)</a:t>
            </a:r>
          </a:p>
          <a:p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・</a:t>
            </a:r>
            <a:r>
              <a:rPr lang="en-US" altLang="ja-JP" b="1" dirty="0">
                <a:solidFill>
                  <a:srgbClr val="CC0066"/>
                </a:solidFill>
                <a:latin typeface="+mj-ea"/>
              </a:rPr>
              <a:t>Mini-PAT (mini-peer assessment tool)</a:t>
            </a:r>
            <a:r>
              <a:rPr lang="ja-JP" altLang="en-US" b="1" dirty="0">
                <a:solidFill>
                  <a:srgbClr val="CC0066"/>
                </a:solidFill>
                <a:latin typeface="+mj-ea"/>
              </a:rPr>
              <a:t>　</a:t>
            </a:r>
            <a:endParaRPr lang="en-US" altLang="ja-JP" b="1" dirty="0">
              <a:solidFill>
                <a:srgbClr val="CC0066"/>
              </a:solidFill>
              <a:latin typeface="+mj-ea"/>
            </a:endParaRPr>
          </a:p>
          <a:p>
            <a:r>
              <a:rPr lang="ja-JP" altLang="en-US" b="1" dirty="0"/>
              <a:t>　</a:t>
            </a:r>
            <a:endParaRPr lang="en-US" altLang="ja-JP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2709" y="4699927"/>
            <a:ext cx="3039615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臨床実習中</a:t>
            </a:r>
            <a:endParaRPr kumimoji="1" lang="en-US" altLang="ja-JP" sz="2400" b="1" dirty="0" smtClean="0"/>
          </a:p>
          <a:p>
            <a:r>
              <a:rPr lang="ja-JP" altLang="en-US" sz="2400" b="1" dirty="0" smtClean="0"/>
              <a:t>各</a:t>
            </a:r>
            <a:r>
              <a:rPr lang="ja-JP" altLang="en-US" sz="2400" b="1" dirty="0"/>
              <a:t>科</a:t>
            </a:r>
            <a:r>
              <a:rPr lang="ja-JP" altLang="en-US" sz="2400" b="1" dirty="0" smtClean="0"/>
              <a:t>で実施・充実する</a:t>
            </a:r>
            <a:endParaRPr lang="en-US" altLang="ja-JP" sz="2400" b="1" dirty="0" smtClean="0"/>
          </a:p>
          <a:p>
            <a:r>
              <a:rPr lang="ja-JP" altLang="en-US" sz="2400" b="1" dirty="0" smtClean="0"/>
              <a:t>ことが必要</a:t>
            </a:r>
            <a:endParaRPr kumimoji="1" lang="ja-JP" altLang="en-US" sz="2400" b="1" dirty="0"/>
          </a:p>
        </p:txBody>
      </p:sp>
      <p:sp>
        <p:nvSpPr>
          <p:cNvPr id="5" name="左中かっこ 4"/>
          <p:cNvSpPr/>
          <p:nvPr/>
        </p:nvSpPr>
        <p:spPr>
          <a:xfrm>
            <a:off x="3843867" y="4149079"/>
            <a:ext cx="1021237" cy="226018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567436" y="2276872"/>
            <a:ext cx="5694205" cy="4320480"/>
          </a:xfrm>
          <a:prstGeom prst="rect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67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9525" y="4933950"/>
            <a:ext cx="26574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476" y="4924425"/>
            <a:ext cx="25717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3277" y="4943475"/>
            <a:ext cx="23050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7276" y="3162556"/>
            <a:ext cx="2376264" cy="176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7556" y="3162556"/>
            <a:ext cx="22764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58150" y="3162556"/>
            <a:ext cx="22288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7306" y="1460119"/>
            <a:ext cx="2226505" cy="165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7273" y="1418030"/>
            <a:ext cx="2746004" cy="203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79035" y="1384995"/>
            <a:ext cx="22955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0" y="0"/>
            <a:ext cx="10287000" cy="1214438"/>
          </a:xfrm>
          <a:prstGeom prst="rect">
            <a:avLst/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16800000"/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ja-JP" altLang="en-US" dirty="0"/>
              <a:t>　　　</a:t>
            </a:r>
            <a:endParaRPr lang="ja-JP" altLang="ja-JP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0"/>
            <a:ext cx="10287000" cy="138499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+mn-ea"/>
                <a:ea typeface="+mn-ea"/>
              </a:rPr>
              <a:t>卒業</a:t>
            </a:r>
            <a:r>
              <a:rPr lang="ja-JP" altLang="en-US" sz="2400" b="1" dirty="0" smtClean="0">
                <a:latin typeface="+mn-ea"/>
                <a:ea typeface="+mn-ea"/>
              </a:rPr>
              <a:t>試験　</a:t>
            </a:r>
            <a:r>
              <a:rPr kumimoji="1" lang="en-US" altLang="ja-JP" sz="2400" b="1" dirty="0" smtClean="0">
                <a:latin typeface="+mn-ea"/>
                <a:ea typeface="+mn-ea"/>
              </a:rPr>
              <a:t>PCC OSCE</a:t>
            </a:r>
            <a:r>
              <a:rPr lang="ja-JP" altLang="en-US" sz="1600" b="1" dirty="0">
                <a:latin typeface="+mn-ea"/>
                <a:ea typeface="+mn-ea"/>
              </a:rPr>
              <a:t>　</a:t>
            </a:r>
            <a:r>
              <a:rPr lang="ja-JP" altLang="en-US" sz="2400" b="1" u="sng" dirty="0" smtClean="0">
                <a:latin typeface="+mn-ea"/>
                <a:ea typeface="+mn-ea"/>
              </a:rPr>
              <a:t>全</a:t>
            </a:r>
            <a:r>
              <a:rPr lang="en-US" altLang="ja-JP" sz="2400" b="1" u="sng" dirty="0" smtClean="0">
                <a:latin typeface="+mn-ea"/>
                <a:ea typeface="+mn-ea"/>
              </a:rPr>
              <a:t>16</a:t>
            </a:r>
            <a:r>
              <a:rPr lang="ja-JP" altLang="en-US" sz="2400" b="1" u="sng" dirty="0" smtClean="0">
                <a:latin typeface="+mn-ea"/>
                <a:ea typeface="+mn-ea"/>
              </a:rPr>
              <a:t>ステーション　</a:t>
            </a:r>
            <a:r>
              <a:rPr kumimoji="1" lang="ja-JP" altLang="en-US" sz="2400" b="1" dirty="0" smtClean="0">
                <a:latin typeface="+mn-ea"/>
                <a:ea typeface="+mn-ea"/>
              </a:rPr>
              <a:t>（</a:t>
            </a:r>
            <a:r>
              <a:rPr kumimoji="1" lang="en-US" altLang="ja-JP" sz="2400" b="1" dirty="0" smtClean="0">
                <a:latin typeface="+mn-ea"/>
                <a:ea typeface="+mn-ea"/>
              </a:rPr>
              <a:t>6</a:t>
            </a:r>
            <a:r>
              <a:rPr lang="ja-JP" altLang="en-US" sz="2400" b="1" dirty="0" smtClean="0">
                <a:latin typeface="+mn-ea"/>
                <a:ea typeface="+mn-ea"/>
              </a:rPr>
              <a:t>年生　</a:t>
            </a:r>
            <a:r>
              <a:rPr lang="en-US" altLang="ja-JP" sz="2400" b="1" dirty="0" smtClean="0">
                <a:latin typeface="+mn-ea"/>
                <a:ea typeface="+mn-ea"/>
              </a:rPr>
              <a:t>7</a:t>
            </a:r>
            <a:r>
              <a:rPr lang="ja-JP" altLang="en-US" sz="2400" b="1" dirty="0" smtClean="0">
                <a:latin typeface="+mn-ea"/>
                <a:ea typeface="+mn-ea"/>
              </a:rPr>
              <a:t>月　）</a:t>
            </a:r>
            <a:endParaRPr lang="en-US" altLang="ja-JP" sz="2400" b="1" dirty="0" smtClean="0">
              <a:latin typeface="+mn-ea"/>
              <a:ea typeface="+mn-ea"/>
            </a:endParaRPr>
          </a:p>
          <a:p>
            <a:r>
              <a:rPr kumimoji="1" lang="ja-JP" altLang="en-US" sz="2000" b="1" dirty="0" smtClean="0"/>
              <a:t>　１．医療面接＋診察・推論４</a:t>
            </a:r>
            <a:r>
              <a:rPr lang="ja-JP" altLang="en-US" sz="2000" b="1" dirty="0" smtClean="0"/>
              <a:t>ステーション</a:t>
            </a:r>
            <a:r>
              <a:rPr kumimoji="1" lang="ja-JP" altLang="en-US" sz="2000" b="1" dirty="0" smtClean="0"/>
              <a:t>　</a:t>
            </a:r>
            <a:endParaRPr kumimoji="1" lang="en-US" altLang="ja-JP" sz="2000" b="1" dirty="0" smtClean="0"/>
          </a:p>
          <a:p>
            <a:r>
              <a:rPr lang="ja-JP" altLang="en-US" sz="2000" b="1" dirty="0"/>
              <a:t>　</a:t>
            </a:r>
            <a:r>
              <a:rPr lang="ja-JP" altLang="en-US" sz="2000" b="1" dirty="0" smtClean="0"/>
              <a:t>　　　　　　　　　　　　　　　　　　　　（神経・胸部・腹部、（内科</a:t>
            </a:r>
            <a:r>
              <a:rPr lang="en-US" altLang="ja-JP" sz="2000" b="1" dirty="0" smtClean="0"/>
              <a:t>/</a:t>
            </a:r>
            <a:r>
              <a:rPr lang="ja-JP" altLang="en-US" sz="2000" b="1" dirty="0" smtClean="0"/>
              <a:t>精神）：各</a:t>
            </a:r>
            <a:r>
              <a:rPr lang="en-US" altLang="ja-JP" sz="2000" b="1" dirty="0" smtClean="0"/>
              <a:t>15</a:t>
            </a:r>
            <a:r>
              <a:rPr lang="ja-JP" altLang="en-US" sz="2000" b="1" dirty="0" smtClean="0"/>
              <a:t>分</a:t>
            </a:r>
            <a:r>
              <a:rPr lang="en-US" altLang="ja-JP" sz="2000" b="1" dirty="0" smtClean="0"/>
              <a:t>15</a:t>
            </a:r>
            <a:r>
              <a:rPr lang="ja-JP" altLang="en-US" sz="2000" b="1" dirty="0" smtClean="0"/>
              <a:t>分</a:t>
            </a:r>
            <a:r>
              <a:rPr lang="en-US" altLang="ja-JP" sz="2000" b="1" dirty="0"/>
              <a:t>15</a:t>
            </a:r>
            <a:r>
              <a:rPr lang="ja-JP" altLang="en-US" sz="2000" b="1" dirty="0" smtClean="0"/>
              <a:t>分　（</a:t>
            </a:r>
            <a:r>
              <a:rPr lang="en-US" altLang="ja-JP" sz="2000" b="1" dirty="0" smtClean="0"/>
              <a:t>5</a:t>
            </a:r>
            <a:r>
              <a:rPr lang="ja-JP" altLang="en-US" sz="2000" b="1" dirty="0" smtClean="0"/>
              <a:t>分））</a:t>
            </a:r>
            <a:endParaRPr lang="en-US" altLang="ja-JP" sz="2000" b="1" dirty="0" smtClean="0"/>
          </a:p>
          <a:p>
            <a:r>
              <a:rPr lang="ja-JP" altLang="en-US" sz="2000" b="1" dirty="0"/>
              <a:t>　</a:t>
            </a:r>
            <a:r>
              <a:rPr lang="ja-JP" altLang="en-US" sz="2000" b="1" dirty="0" smtClean="0"/>
              <a:t>２．</a:t>
            </a:r>
            <a:r>
              <a:rPr kumimoji="1" lang="ja-JP" altLang="en-US" sz="2000" b="1" dirty="0" smtClean="0"/>
              <a:t>各科の基本診療・</a:t>
            </a:r>
            <a:r>
              <a:rPr lang="ja-JP" altLang="en-US" sz="2000" b="1" dirty="0" smtClean="0"/>
              <a:t>プライマリケア課題</a:t>
            </a:r>
            <a:r>
              <a:rPr lang="en-US" altLang="ja-JP" sz="2000" b="1" dirty="0" smtClean="0"/>
              <a:t>12</a:t>
            </a:r>
            <a:r>
              <a:rPr lang="ja-JP" altLang="en-US" sz="2000" b="1" dirty="0" smtClean="0"/>
              <a:t>ステーション（各５分）　　　計</a:t>
            </a:r>
            <a:r>
              <a:rPr lang="en-US" altLang="ja-JP" sz="2000" b="1" dirty="0" smtClean="0"/>
              <a:t>110</a:t>
            </a:r>
            <a:r>
              <a:rPr lang="ja-JP" altLang="en-US" sz="2000" b="1" dirty="0" smtClean="0"/>
              <a:t>分</a:t>
            </a:r>
            <a:endParaRPr kumimoji="1" lang="ja-JP" altLang="en-US" sz="2000" b="1" u="sng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98202" y="5013176"/>
            <a:ext cx="958917" cy="40011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耳鼻科</a:t>
            </a:r>
            <a:endParaRPr kumimoji="1" lang="ja-JP" altLang="en-US" sz="20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313011" y="1483797"/>
            <a:ext cx="1346844" cy="40011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救急・麻酔</a:t>
            </a:r>
            <a:endParaRPr kumimoji="1" lang="ja-JP" altLang="en-US" sz="20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71293" y="3090547"/>
            <a:ext cx="1125628" cy="40011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脳外科</a:t>
            </a:r>
            <a:endParaRPr kumimoji="1" lang="ja-JP" altLang="en-US" sz="20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151613" y="3162556"/>
            <a:ext cx="958917" cy="40011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小児科</a:t>
            </a:r>
            <a:endParaRPr kumimoji="1" lang="ja-JP" altLang="en-US" sz="2000" b="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527876" y="3162556"/>
            <a:ext cx="1217000" cy="40011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整形外科</a:t>
            </a:r>
            <a:endParaRPr kumimoji="1" lang="ja-JP" altLang="en-US" sz="20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168327" y="5013176"/>
            <a:ext cx="1217000" cy="40011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泌尿器科</a:t>
            </a:r>
            <a:endParaRPr kumimoji="1" lang="ja-JP" altLang="en-US" sz="20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668344" y="4941168"/>
            <a:ext cx="1217000" cy="40011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静脈注射</a:t>
            </a:r>
            <a:endParaRPr kumimoji="1" lang="ja-JP" altLang="en-US" sz="20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7273" y="1501113"/>
            <a:ext cx="1949579" cy="40011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医療面接　神経</a:t>
            </a:r>
            <a:endParaRPr kumimoji="1" lang="ja-JP" altLang="en-US" sz="2000" b="1" dirty="0"/>
          </a:p>
        </p:txBody>
      </p:sp>
      <p:sp>
        <p:nvSpPr>
          <p:cNvPr id="29" name="正方形/長方形 28"/>
          <p:cNvSpPr/>
          <p:nvPr/>
        </p:nvSpPr>
        <p:spPr>
          <a:xfrm>
            <a:off x="2317279" y="1515024"/>
            <a:ext cx="3186261" cy="1323439"/>
          </a:xfrm>
          <a:prstGeom prst="rect">
            <a:avLst/>
          </a:prstGeom>
          <a:solidFill>
            <a:schemeClr val="accent2">
              <a:lumMod val="20000"/>
              <a:lumOff val="80000"/>
              <a:alpha val="72941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 smtClean="0">
                <a:solidFill>
                  <a:srgbClr val="990033"/>
                </a:solidFill>
              </a:rPr>
              <a:t>各科必修シナリオベース</a:t>
            </a:r>
            <a:r>
              <a:rPr lang="ja-JP" altLang="en-US" sz="2000" b="1" dirty="0" smtClean="0"/>
              <a:t>で、</a:t>
            </a:r>
            <a:r>
              <a:rPr lang="en-US" altLang="ja-JP" sz="2000" b="1" dirty="0" smtClean="0"/>
              <a:t>『</a:t>
            </a:r>
            <a:r>
              <a:rPr lang="ja-JP" altLang="en-US" sz="2000" b="1" dirty="0" smtClean="0"/>
              <a:t>将来、何科</a:t>
            </a:r>
            <a:r>
              <a:rPr lang="ja-JP" altLang="en-US" sz="2000" b="1" dirty="0"/>
              <a:t>に進んでも大切</a:t>
            </a:r>
            <a:r>
              <a:rPr lang="ja-JP" altLang="en-US" sz="2000" b="1" dirty="0" smtClean="0"/>
              <a:t>な各科の基本診療力</a:t>
            </a:r>
            <a:r>
              <a:rPr lang="en-US" altLang="ja-JP" sz="2000" b="1" dirty="0" smtClean="0"/>
              <a:t>』</a:t>
            </a:r>
            <a:r>
              <a:rPr lang="ja-JP" altLang="en-US" sz="2000" b="1" dirty="0" smtClean="0"/>
              <a:t>　確認！！</a:t>
            </a:r>
            <a:endParaRPr lang="en-US" altLang="ja-JP" sz="2000" b="1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A7DBB-A77A-4D19-8260-98DF8521FCCF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sp>
        <p:nvSpPr>
          <p:cNvPr id="7" name="正方形/長方形 6"/>
          <p:cNvSpPr/>
          <p:nvPr/>
        </p:nvSpPr>
        <p:spPr>
          <a:xfrm>
            <a:off x="-13444" y="5891212"/>
            <a:ext cx="4474881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u="sng" dirty="0">
                <a:latin typeface="+mj-ea"/>
                <a:cs typeface="Times New Roman" panose="02020603050405020304" pitchFamily="18" charset="0"/>
              </a:rPr>
              <a:t>〇質保証＝常に評価されている意識</a:t>
            </a:r>
            <a:endParaRPr lang="en-US" altLang="ja-JP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　　６．映像・シミュレーションを利用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段階的なパフォ－マンス評価を充実</a:t>
            </a:r>
            <a:r>
              <a:rPr lang="ja-JP" altLang="ja-JP" dirty="0" smtClean="0">
                <a:latin typeface="+mj-ea"/>
                <a:cs typeface="Times New Roman" panose="02020603050405020304" pitchFamily="18" charset="0"/>
              </a:rPr>
              <a:t>、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7414572" y="24550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/>
              <a:t>すべては患者さんのために</a:t>
            </a:r>
          </a:p>
        </p:txBody>
      </p:sp>
    </p:spTree>
    <p:extLst>
      <p:ext uri="{BB962C8B-B14F-4D97-AF65-F5344CB8AC3E}">
        <p14:creationId xmlns:p14="http://schemas.microsoft.com/office/powerpoint/2010/main" val="4139512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333999" y="-10608"/>
            <a:ext cx="495300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800" b="1" dirty="0">
                <a:latin typeface="+mn-ea"/>
                <a:ea typeface="+mn-ea"/>
              </a:rPr>
              <a:t>卒後</a:t>
            </a:r>
            <a:r>
              <a:rPr lang="ja-JP" altLang="en-US" sz="1800" b="1" dirty="0" smtClean="0">
                <a:latin typeface="+mn-ea"/>
                <a:ea typeface="+mn-ea"/>
              </a:rPr>
              <a:t>教育：</a:t>
            </a:r>
            <a:r>
              <a:rPr lang="en-US" altLang="ja-JP" sz="1800" b="1" dirty="0">
                <a:latin typeface="+mn-ea"/>
                <a:ea typeface="+mn-ea"/>
              </a:rPr>
              <a:t> </a:t>
            </a:r>
            <a:r>
              <a:rPr lang="en-US" altLang="ja-JP" sz="1600" b="1" dirty="0">
                <a:latin typeface="+mn-ea"/>
                <a:ea typeface="+mn-ea"/>
              </a:rPr>
              <a:t>C</a:t>
            </a:r>
            <a:r>
              <a:rPr lang="en-US" altLang="ja-JP" sz="1600" b="1" dirty="0" smtClean="0">
                <a:latin typeface="+mn-ea"/>
                <a:ea typeface="+mn-ea"/>
              </a:rPr>
              <a:t>ontinuing medical</a:t>
            </a:r>
            <a:r>
              <a:rPr lang="ja-JP" altLang="en-US" sz="1600" b="1" dirty="0">
                <a:latin typeface="+mn-ea"/>
                <a:ea typeface="+mn-ea"/>
              </a:rPr>
              <a:t> </a:t>
            </a:r>
            <a:r>
              <a:rPr lang="en-US" altLang="ja-JP" sz="1600" b="1" dirty="0" smtClean="0">
                <a:latin typeface="+mn-ea"/>
                <a:ea typeface="+mn-ea"/>
              </a:rPr>
              <a:t>education</a:t>
            </a:r>
            <a:r>
              <a:rPr lang="ja-JP" altLang="en-US" sz="1600" b="1" dirty="0" smtClean="0">
                <a:latin typeface="+mn-ea"/>
                <a:ea typeface="+mn-ea"/>
              </a:rPr>
              <a:t>　</a:t>
            </a:r>
            <a:r>
              <a:rPr lang="en-US" altLang="ja-JP" sz="1600" b="1" dirty="0" smtClean="0">
                <a:latin typeface="+mn-ea"/>
                <a:ea typeface="+mn-ea"/>
              </a:rPr>
              <a:t>(CME)</a:t>
            </a:r>
            <a:endParaRPr lang="en-US" sz="1600" b="1" dirty="0">
              <a:latin typeface="+mn-ea"/>
              <a:ea typeface="+mn-ea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-13655" y="-10607"/>
            <a:ext cx="5347656" cy="369332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 b="1" dirty="0" smtClean="0">
                <a:latin typeface="+mn-ea"/>
                <a:ea typeface="+mn-ea"/>
              </a:rPr>
              <a:t>卒前教育：</a:t>
            </a:r>
            <a:r>
              <a:rPr lang="en-US" altLang="ja-JP" sz="1800" b="1" dirty="0" smtClean="0">
                <a:latin typeface="+mn-ea"/>
                <a:ea typeface="+mn-ea"/>
              </a:rPr>
              <a:t>Education </a:t>
            </a:r>
            <a:r>
              <a:rPr lang="en-US" altLang="ja-JP" sz="1800" b="1" dirty="0">
                <a:latin typeface="+mn-ea"/>
                <a:ea typeface="+mn-ea"/>
              </a:rPr>
              <a:t>for medical </a:t>
            </a:r>
            <a:r>
              <a:rPr lang="en-US" altLang="ja-JP" sz="1800" b="1" dirty="0" smtClean="0">
                <a:latin typeface="+mn-ea"/>
                <a:ea typeface="+mn-ea"/>
              </a:rPr>
              <a:t>students</a:t>
            </a:r>
            <a:endParaRPr lang="en-US" altLang="ja-JP" sz="1800" b="1" dirty="0">
              <a:latin typeface="+mn-ea"/>
              <a:ea typeface="+mn-ea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998" y="2200331"/>
            <a:ext cx="1030578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　　　　　　　</a:t>
            </a:r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   </a:t>
            </a:r>
            <a:r>
              <a:rPr lang="en-US" altLang="ja-JP" sz="2000" b="1" dirty="0" smtClean="0">
                <a:latin typeface="+mn-ea"/>
              </a:rPr>
              <a:t>OSCE 30 stations / 1y </a:t>
            </a:r>
            <a:r>
              <a:rPr lang="ja-JP" altLang="en-US" sz="2000" b="1" dirty="0" smtClean="0">
                <a:latin typeface="+mn-ea"/>
              </a:rPr>
              <a:t>～</a:t>
            </a:r>
            <a:r>
              <a:rPr lang="en-US" altLang="ja-JP" sz="2000" b="1" dirty="0" smtClean="0">
                <a:latin typeface="+mn-ea"/>
              </a:rPr>
              <a:t>6y </a:t>
            </a:r>
            <a:r>
              <a:rPr lang="ja-JP" altLang="en-US" sz="2000" b="1" dirty="0" smtClean="0">
                <a:latin typeface="+mn-ea"/>
              </a:rPr>
              <a:t>　　　　　　　　　　　　　　　　　　　　　　　　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68" name="AutoShape 15"/>
          <p:cNvSpPr>
            <a:spLocks noChangeArrowheads="1"/>
          </p:cNvSpPr>
          <p:nvPr/>
        </p:nvSpPr>
        <p:spPr bwMode="auto">
          <a:xfrm flipH="1">
            <a:off x="953931" y="460904"/>
            <a:ext cx="6000791" cy="1643066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69" name="AutoShape 16"/>
          <p:cNvSpPr>
            <a:spLocks noChangeArrowheads="1"/>
          </p:cNvSpPr>
          <p:nvPr/>
        </p:nvSpPr>
        <p:spPr bwMode="auto">
          <a:xfrm flipH="1">
            <a:off x="563436" y="889532"/>
            <a:ext cx="6391288" cy="1214438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77" name="AutoShape 17"/>
          <p:cNvSpPr>
            <a:spLocks noChangeArrowheads="1"/>
          </p:cNvSpPr>
          <p:nvPr/>
        </p:nvSpPr>
        <p:spPr bwMode="auto">
          <a:xfrm flipH="1">
            <a:off x="715835" y="1318160"/>
            <a:ext cx="6238887" cy="78581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94" name="AutoShape 18"/>
          <p:cNvSpPr>
            <a:spLocks noChangeArrowheads="1"/>
          </p:cNvSpPr>
          <p:nvPr/>
        </p:nvSpPr>
        <p:spPr bwMode="auto">
          <a:xfrm flipH="1">
            <a:off x="411036" y="1827750"/>
            <a:ext cx="6543688" cy="27622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101" name="下矢印 100"/>
          <p:cNvSpPr/>
          <p:nvPr/>
        </p:nvSpPr>
        <p:spPr>
          <a:xfrm rot="10800000">
            <a:off x="1584710" y="1827748"/>
            <a:ext cx="279837" cy="288383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下矢印 101"/>
          <p:cNvSpPr/>
          <p:nvPr/>
        </p:nvSpPr>
        <p:spPr>
          <a:xfrm rot="10800000">
            <a:off x="4988109" y="920920"/>
            <a:ext cx="366692" cy="1205085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下矢印 102"/>
          <p:cNvSpPr/>
          <p:nvPr/>
        </p:nvSpPr>
        <p:spPr>
          <a:xfrm rot="10800000">
            <a:off x="2275740" y="1697377"/>
            <a:ext cx="279837" cy="422818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下矢印 103"/>
          <p:cNvSpPr/>
          <p:nvPr/>
        </p:nvSpPr>
        <p:spPr>
          <a:xfrm rot="10800000">
            <a:off x="3469034" y="1318160"/>
            <a:ext cx="265310" cy="830726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Text Box 31"/>
          <p:cNvSpPr txBox="1">
            <a:spLocks noChangeArrowheads="1"/>
          </p:cNvSpPr>
          <p:nvPr/>
        </p:nvSpPr>
        <p:spPr bwMode="auto">
          <a:xfrm>
            <a:off x="140266" y="327946"/>
            <a:ext cx="6332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   </a:t>
            </a:r>
            <a:r>
              <a:rPr lang="en-US" altLang="ja-JP" sz="1800" b="1" dirty="0" smtClean="0">
                <a:latin typeface="+mn-ea"/>
                <a:ea typeface="+mn-ea"/>
              </a:rPr>
              <a:t>2y</a:t>
            </a:r>
            <a:r>
              <a:rPr lang="ja-JP" altLang="en-US" sz="1800" b="1" dirty="0" smtClean="0">
                <a:latin typeface="+mn-ea"/>
                <a:ea typeface="+mn-ea"/>
              </a:rPr>
              <a:t>　　 　   ３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  　４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５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６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</a:rPr>
              <a:t>resident</a:t>
            </a:r>
            <a:endParaRPr lang="en-US" sz="1800" b="1" dirty="0">
              <a:latin typeface="+mn-ea"/>
              <a:ea typeface="+mn-ea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5333999" y="-10608"/>
            <a:ext cx="20802" cy="2159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354801" y="2148886"/>
            <a:ext cx="4946986" cy="251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6968943" y="1815850"/>
            <a:ext cx="3332843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教科書・文献的知識、各種情報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968943" y="1183330"/>
            <a:ext cx="3332845" cy="584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医療行動科学</a:t>
            </a:r>
            <a:r>
              <a:rPr lang="en-US" altLang="ja-JP" sz="1600" b="1" dirty="0" smtClean="0">
                <a:latin typeface="+mn-ea"/>
                <a:ea typeface="+mn-ea"/>
              </a:rPr>
              <a:t>: </a:t>
            </a:r>
            <a:r>
              <a:rPr lang="ja-JP" altLang="en-US" sz="1600" b="1" dirty="0" smtClean="0">
                <a:latin typeface="+mn-ea"/>
              </a:rPr>
              <a:t>医療コミュニケーション　</a:t>
            </a:r>
            <a:r>
              <a:rPr lang="ja-JP" altLang="en-US" sz="1600" b="1" dirty="0">
                <a:latin typeface="+mn-ea"/>
              </a:rPr>
              <a:t>、</a:t>
            </a:r>
            <a:r>
              <a:rPr lang="ja-JP" altLang="en-US" sz="1600" b="1" dirty="0" smtClean="0">
                <a:latin typeface="+mn-ea"/>
              </a:rPr>
              <a:t>プロフェッショナリズム</a:t>
            </a:r>
            <a:endParaRPr lang="en-US" altLang="ja-JP" sz="1600" b="1" dirty="0">
              <a:latin typeface="+mn-ea"/>
            </a:endParaRPr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6968943" y="751642"/>
            <a:ext cx="3347065" cy="33855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 smtClean="0">
                <a:latin typeface="+mn-ea"/>
                <a:ea typeface="+mn-ea"/>
              </a:rPr>
              <a:t>Self directed learning / </a:t>
            </a:r>
            <a:r>
              <a:rPr lang="ja-JP" altLang="en-US" sz="1600" b="1" dirty="0" smtClean="0">
                <a:latin typeface="+mn-ea"/>
                <a:ea typeface="+mn-ea"/>
              </a:rPr>
              <a:t>臨床推論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6954722" y="366312"/>
            <a:ext cx="3347066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実践レベル総合的診療能力・教育力</a:t>
            </a:r>
            <a:endParaRPr lang="ja-JP" altLang="en-US" sz="1600" b="1" dirty="0">
              <a:latin typeface="+mn-ea"/>
            </a:endParaRPr>
          </a:p>
        </p:txBody>
      </p:sp>
      <p:cxnSp>
        <p:nvCxnSpPr>
          <p:cNvPr id="85" name="直線コネクタ 84"/>
          <p:cNvCxnSpPr/>
          <p:nvPr/>
        </p:nvCxnSpPr>
        <p:spPr>
          <a:xfrm>
            <a:off x="7114297" y="2632186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7024122" y="2637469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/>
          <p:cNvSpPr/>
          <p:nvPr/>
        </p:nvSpPr>
        <p:spPr>
          <a:xfrm>
            <a:off x="-11403" y="2600441"/>
            <a:ext cx="1028122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latin typeface="+mn-ea"/>
              </a:rPr>
              <a:t>　    </a:t>
            </a:r>
            <a:r>
              <a:rPr lang="ja-JP" altLang="en-US" b="1" dirty="0" smtClean="0">
                <a:latin typeface="+mn-ea"/>
              </a:rPr>
              <a:t>各種</a:t>
            </a:r>
            <a:r>
              <a:rPr lang="en-US" altLang="ja-JP" b="1" dirty="0" smtClean="0">
                <a:latin typeface="+mn-ea"/>
              </a:rPr>
              <a:t> </a:t>
            </a:r>
            <a:r>
              <a:rPr lang="en-US" altLang="ja-JP" b="1" dirty="0">
                <a:latin typeface="+mn-ea"/>
              </a:rPr>
              <a:t>e-</a:t>
            </a:r>
            <a:r>
              <a:rPr lang="ja-JP" altLang="en-US" b="1" dirty="0">
                <a:latin typeface="+mn-ea"/>
              </a:rPr>
              <a:t>ラーニング</a:t>
            </a:r>
            <a:r>
              <a:rPr lang="en-US" altLang="ja-JP" b="1" dirty="0" smtClean="0">
                <a:latin typeface="+mn-ea"/>
              </a:rPr>
              <a:t>/</a:t>
            </a:r>
            <a:r>
              <a:rPr lang="en-US" altLang="ja-JP" sz="1600" dirty="0"/>
              <a:t> </a:t>
            </a:r>
            <a:r>
              <a:rPr lang="en-US" altLang="ja-JP" b="1" dirty="0" smtClean="0">
                <a:latin typeface="+mj-ea"/>
                <a:ea typeface="+mj-ea"/>
              </a:rPr>
              <a:t>modified</a:t>
            </a:r>
            <a:r>
              <a:rPr lang="ja-JP" altLang="en-US" b="1" dirty="0" smtClean="0">
                <a:latin typeface="+mj-ea"/>
                <a:ea typeface="+mj-ea"/>
              </a:rPr>
              <a:t> </a:t>
            </a:r>
            <a:r>
              <a:rPr lang="ja-JP" altLang="en-US" b="1" dirty="0" smtClean="0">
                <a:latin typeface="+mn-ea"/>
              </a:rPr>
              <a:t>ＰＢＬ</a:t>
            </a:r>
            <a:r>
              <a:rPr lang="ja-JP" altLang="en-US" b="1" dirty="0">
                <a:latin typeface="+mn-ea"/>
              </a:rPr>
              <a:t>・ＴＢＬ／</a:t>
            </a:r>
            <a:r>
              <a:rPr lang="en-US" altLang="ja-JP" b="1" dirty="0">
                <a:latin typeface="+mn-ea"/>
              </a:rPr>
              <a:t>Role-playing</a:t>
            </a:r>
            <a:r>
              <a:rPr lang="ja-JP" altLang="en-US" b="1" dirty="0">
                <a:latin typeface="+mn-ea"/>
              </a:rPr>
              <a:t>／</a:t>
            </a:r>
            <a:r>
              <a:rPr lang="en-US" altLang="ja-JP" b="1" dirty="0">
                <a:latin typeface="+mn-ea"/>
              </a:rPr>
              <a:t>Simulation </a:t>
            </a:r>
            <a:r>
              <a:rPr lang="ja-JP" altLang="en-US" b="1" dirty="0">
                <a:latin typeface="+mn-ea"/>
              </a:rPr>
              <a:t>＋ </a:t>
            </a:r>
            <a:r>
              <a:rPr lang="en-US" altLang="ja-JP" b="1" dirty="0">
                <a:latin typeface="+mn-ea"/>
              </a:rPr>
              <a:t>Performance </a:t>
            </a:r>
            <a:r>
              <a:rPr lang="en-US" altLang="ja-JP" b="1" dirty="0" smtClean="0">
                <a:latin typeface="+mn-ea"/>
              </a:rPr>
              <a:t>assessment</a:t>
            </a:r>
            <a:endParaRPr lang="ja-JP" altLang="en-US" dirty="0"/>
          </a:p>
        </p:txBody>
      </p:sp>
      <p:sp>
        <p:nvSpPr>
          <p:cNvPr id="91" name="角丸四角形 90"/>
          <p:cNvSpPr/>
          <p:nvPr/>
        </p:nvSpPr>
        <p:spPr>
          <a:xfrm>
            <a:off x="6728927" y="3250626"/>
            <a:ext cx="3496000" cy="50598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3" name="角丸四角形 92"/>
          <p:cNvSpPr/>
          <p:nvPr/>
        </p:nvSpPr>
        <p:spPr>
          <a:xfrm>
            <a:off x="6706583" y="3657416"/>
            <a:ext cx="1661925" cy="6922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0" name="角丸四角形 99"/>
          <p:cNvSpPr/>
          <p:nvPr/>
        </p:nvSpPr>
        <p:spPr>
          <a:xfrm>
            <a:off x="6740375" y="5782947"/>
            <a:ext cx="1799965" cy="406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3" name="角丸四角形 122"/>
          <p:cNvSpPr/>
          <p:nvPr/>
        </p:nvSpPr>
        <p:spPr>
          <a:xfrm>
            <a:off x="-18137" y="4973736"/>
            <a:ext cx="2395210" cy="53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5" name="角丸四角形 124"/>
          <p:cNvSpPr/>
          <p:nvPr/>
        </p:nvSpPr>
        <p:spPr>
          <a:xfrm>
            <a:off x="0" y="3250627"/>
            <a:ext cx="2401231" cy="9081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7" name="角丸四角形 126"/>
          <p:cNvSpPr/>
          <p:nvPr/>
        </p:nvSpPr>
        <p:spPr>
          <a:xfrm>
            <a:off x="5173677" y="3242103"/>
            <a:ext cx="1442315" cy="9166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8" name="角丸四角形 127"/>
          <p:cNvSpPr/>
          <p:nvPr/>
        </p:nvSpPr>
        <p:spPr>
          <a:xfrm>
            <a:off x="6682846" y="4486304"/>
            <a:ext cx="1915024" cy="8541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9" name="角丸四角形 128"/>
          <p:cNvSpPr/>
          <p:nvPr/>
        </p:nvSpPr>
        <p:spPr>
          <a:xfrm>
            <a:off x="5170894" y="4991855"/>
            <a:ext cx="1346430" cy="11558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0" name="角丸四角形 129"/>
          <p:cNvSpPr/>
          <p:nvPr/>
        </p:nvSpPr>
        <p:spPr>
          <a:xfrm>
            <a:off x="5191969" y="4158749"/>
            <a:ext cx="1421240" cy="381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1" name="角丸四角形 130"/>
          <p:cNvSpPr/>
          <p:nvPr/>
        </p:nvSpPr>
        <p:spPr>
          <a:xfrm>
            <a:off x="3395313" y="3714142"/>
            <a:ext cx="1528078" cy="507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2" name="角丸四角形 131"/>
          <p:cNvSpPr/>
          <p:nvPr/>
        </p:nvSpPr>
        <p:spPr>
          <a:xfrm>
            <a:off x="2430542" y="4483288"/>
            <a:ext cx="875815" cy="71642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4" name="角丸四角形 133"/>
          <p:cNvSpPr/>
          <p:nvPr/>
        </p:nvSpPr>
        <p:spPr>
          <a:xfrm>
            <a:off x="5170894" y="6235866"/>
            <a:ext cx="1442315" cy="5205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5" name="角丸四角形 134"/>
          <p:cNvSpPr/>
          <p:nvPr/>
        </p:nvSpPr>
        <p:spPr>
          <a:xfrm>
            <a:off x="-1317" y="4077557"/>
            <a:ext cx="2416976" cy="9123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6" name="角丸四角形 135"/>
          <p:cNvSpPr/>
          <p:nvPr/>
        </p:nvSpPr>
        <p:spPr>
          <a:xfrm>
            <a:off x="8564885" y="3908176"/>
            <a:ext cx="1698008" cy="1501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7" name="角丸四角形 136"/>
          <p:cNvSpPr/>
          <p:nvPr/>
        </p:nvSpPr>
        <p:spPr>
          <a:xfrm>
            <a:off x="9178565" y="6147699"/>
            <a:ext cx="1046362" cy="69690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8" name="角丸四角形 137"/>
          <p:cNvSpPr/>
          <p:nvPr/>
        </p:nvSpPr>
        <p:spPr>
          <a:xfrm>
            <a:off x="3482321" y="5097828"/>
            <a:ext cx="1539229" cy="45005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9" name="Text Box 10"/>
          <p:cNvSpPr txBox="1">
            <a:spLocks noChangeArrowheads="1"/>
          </p:cNvSpPr>
          <p:nvPr/>
        </p:nvSpPr>
        <p:spPr bwMode="auto">
          <a:xfrm>
            <a:off x="5121529" y="2975919"/>
            <a:ext cx="246773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4y</a:t>
            </a:r>
            <a:r>
              <a:rPr lang="ja-JP" altLang="en-US" sz="1800" b="1" dirty="0" smtClean="0">
                <a:latin typeface="+mn-ea"/>
                <a:ea typeface="+mn-ea"/>
              </a:rPr>
              <a:t>前期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神経内科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ロールプレイ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12min </a:t>
            </a:r>
            <a:r>
              <a:rPr lang="ja-JP" altLang="en-US" sz="1400" b="1" dirty="0" smtClean="0">
                <a:latin typeface="+mn-ea"/>
                <a:ea typeface="+mn-ea"/>
              </a:rPr>
              <a:t>ｘ １）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臨床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advanced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医療安全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全科ロールプ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レイ　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例とパフ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ォーマンス評価</a:t>
            </a:r>
          </a:p>
          <a:p>
            <a:r>
              <a:rPr lang="en-US" altLang="ja-JP" sz="1400" b="1" dirty="0" smtClean="0">
                <a:latin typeface="+mn-ea"/>
                <a:ea typeface="+mn-ea"/>
              </a:rPr>
              <a:t> (12 min</a:t>
            </a:r>
            <a:r>
              <a:rPr lang="ja-JP" altLang="en-US" sz="1400" b="1" dirty="0" smtClean="0">
                <a:latin typeface="+mn-ea"/>
                <a:ea typeface="+mn-ea"/>
              </a:rPr>
              <a:t>ｘ３</a:t>
            </a:r>
            <a:r>
              <a:rPr lang="en-US" altLang="ja-JP" sz="1400" b="1" dirty="0" smtClean="0">
                <a:latin typeface="+mn-ea"/>
                <a:ea typeface="+mn-ea"/>
              </a:rPr>
              <a:t>)</a:t>
            </a:r>
            <a:endParaRPr lang="ja-JP" altLang="en-US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共用試験ＣＢＴ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OSCE 8 stations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</p:txBody>
      </p:sp>
      <p:sp>
        <p:nvSpPr>
          <p:cNvPr id="140" name="Text Box 9"/>
          <p:cNvSpPr txBox="1">
            <a:spLocks noChangeArrowheads="1"/>
          </p:cNvSpPr>
          <p:nvPr/>
        </p:nvSpPr>
        <p:spPr bwMode="auto">
          <a:xfrm>
            <a:off x="3433563" y="2978099"/>
            <a:ext cx="18837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800" b="1" dirty="0" smtClean="0">
                <a:latin typeface="+mn-ea"/>
                <a:ea typeface="+mn-ea"/>
              </a:rPr>
              <a:t>～</a:t>
            </a:r>
            <a:r>
              <a:rPr lang="en-US" altLang="ja-JP" sz="1800" b="1" dirty="0" smtClean="0">
                <a:latin typeface="+mn-ea"/>
                <a:ea typeface="+mn-ea"/>
              </a:rPr>
              <a:t>3y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社会医学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地域包括</a:t>
            </a:r>
            <a:r>
              <a:rPr lang="ja-JP" altLang="en-US" sz="1400" b="1" dirty="0" smtClean="0">
                <a:latin typeface="+mn-ea"/>
              </a:rPr>
              <a:t>ケア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研究</a:t>
            </a:r>
            <a:r>
              <a:rPr lang="ja-JP" altLang="en-US" sz="1400" b="1" dirty="0">
                <a:latin typeface="+mn-ea"/>
              </a:rPr>
              <a:t>配属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 2</a:t>
            </a:r>
          </a:p>
          <a:p>
            <a:endParaRPr lang="ja-JP" altLang="en-US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症状から診る鑑別</a:t>
            </a:r>
            <a:r>
              <a:rPr lang="ja-JP" altLang="en-US" sz="1400" b="1" dirty="0" smtClean="0">
                <a:latin typeface="+mn-ea"/>
              </a:rPr>
              <a:t>疾患・医療面接２</a:t>
            </a:r>
            <a:endParaRPr lang="en-US" altLang="ja-JP" sz="1400" b="1" dirty="0">
              <a:latin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早期臨床実習　</a:t>
            </a:r>
            <a:r>
              <a:rPr lang="en-US" altLang="ja-JP" sz="1400" b="1" dirty="0" smtClean="0">
                <a:latin typeface="+mn-ea"/>
                <a:ea typeface="+mn-ea"/>
              </a:rPr>
              <a:t>2</a:t>
            </a: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臨床医学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1" name="Text Box 16"/>
          <p:cNvSpPr txBox="1">
            <a:spLocks noChangeArrowheads="1"/>
          </p:cNvSpPr>
          <p:nvPr/>
        </p:nvSpPr>
        <p:spPr bwMode="auto">
          <a:xfrm>
            <a:off x="8536039" y="2960227"/>
            <a:ext cx="19568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6y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Advanced OSCE</a:t>
            </a: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     16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ステーション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15min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3, 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5min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13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　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Total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110min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＜県内指導医と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アウトカム共有＞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　</a:t>
            </a:r>
            <a:r>
              <a:rPr lang="ja-JP" altLang="en-US" sz="1400" b="1" dirty="0" smtClean="0">
                <a:latin typeface="+mn-ea"/>
              </a:rPr>
              <a:t>　　　　</a:t>
            </a:r>
            <a:r>
              <a:rPr lang="ja-JP" altLang="en-US" sz="1400" b="1" dirty="0" smtClean="0">
                <a:latin typeface="+mn-ea"/>
                <a:ea typeface="+mn-ea"/>
              </a:rPr>
              <a:t>卒業試験　　　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　　　　　国家</a:t>
            </a:r>
            <a:r>
              <a:rPr lang="ja-JP" altLang="en-US" sz="1400" b="1" dirty="0">
                <a:latin typeface="+mn-ea"/>
                <a:ea typeface="+mn-ea"/>
              </a:rPr>
              <a:t>試験</a:t>
            </a:r>
            <a:endParaRPr lang="en-US" altLang="ja-JP" sz="1400" b="1" dirty="0">
              <a:latin typeface="+mn-ea"/>
              <a:ea typeface="+mn-ea"/>
            </a:endParaRPr>
          </a:p>
        </p:txBody>
      </p:sp>
      <p:cxnSp>
        <p:nvCxnSpPr>
          <p:cNvPr id="143" name="直線コネクタ 142"/>
          <p:cNvCxnSpPr/>
          <p:nvPr/>
        </p:nvCxnSpPr>
        <p:spPr>
          <a:xfrm flipH="1">
            <a:off x="-7996" y="3713191"/>
            <a:ext cx="7996" cy="2788589"/>
          </a:xfrm>
          <a:prstGeom prst="line">
            <a:avLst/>
          </a:prstGeom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/>
          <p:cNvSpPr txBox="1"/>
          <p:nvPr/>
        </p:nvSpPr>
        <p:spPr>
          <a:xfrm>
            <a:off x="9234119" y="6169025"/>
            <a:ext cx="1728192" cy="738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+mn-ea"/>
                <a:ea typeface="+mn-ea"/>
              </a:rPr>
              <a:t>初期研修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専門医研修</a:t>
            </a:r>
            <a:endParaRPr kumimoji="1"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生涯教育</a:t>
            </a:r>
            <a:endParaRPr kumimoji="1" lang="ja-JP" altLang="en-US" sz="1400" b="1" dirty="0">
              <a:latin typeface="+mn-ea"/>
              <a:ea typeface="+mn-ea"/>
            </a:endParaRPr>
          </a:p>
        </p:txBody>
      </p:sp>
      <p:sp>
        <p:nvSpPr>
          <p:cNvPr id="145" name="角丸四角形 144"/>
          <p:cNvSpPr/>
          <p:nvPr/>
        </p:nvSpPr>
        <p:spPr>
          <a:xfrm>
            <a:off x="-27516" y="5598665"/>
            <a:ext cx="2485282" cy="6372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2441800" y="3005836"/>
            <a:ext cx="95571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+mn-ea"/>
              </a:rPr>
              <a:t>1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en-US" altLang="ja-JP" sz="18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基礎医学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(case </a:t>
            </a:r>
          </a:p>
          <a:p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latin typeface="+mn-ea"/>
                <a:ea typeface="+mn-ea"/>
              </a:rPr>
              <a:t>based)</a:t>
            </a:r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  <a:ea typeface="+mn-ea"/>
              </a:rPr>
              <a:t>基礎</a:t>
            </a:r>
            <a:r>
              <a:rPr lang="ja-JP" altLang="en-US" sz="1400" b="1" dirty="0" smtClean="0">
                <a:latin typeface="+mn-ea"/>
                <a:ea typeface="+mn-ea"/>
              </a:rPr>
              <a:t>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adv.1</a:t>
            </a:r>
            <a:endParaRPr lang="ja-JP" altLang="en-US" sz="1400" b="1" dirty="0" smtClean="0">
              <a:latin typeface="+mn-ea"/>
              <a:ea typeface="+mn-ea"/>
            </a:endParaRPr>
          </a:p>
        </p:txBody>
      </p:sp>
      <p:sp>
        <p:nvSpPr>
          <p:cNvPr id="147" name="Text Box 6"/>
          <p:cNvSpPr txBox="1">
            <a:spLocks noChangeArrowheads="1"/>
          </p:cNvSpPr>
          <p:nvPr/>
        </p:nvSpPr>
        <p:spPr bwMode="auto">
          <a:xfrm>
            <a:off x="-31046" y="2968478"/>
            <a:ext cx="26576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solidFill>
                  <a:srgbClr val="990033"/>
                </a:solidFill>
                <a:latin typeface="+mn-ea"/>
                <a:ea typeface="+mn-ea"/>
              </a:rPr>
              <a:t> </a:t>
            </a:r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400" b="1" dirty="0" smtClean="0">
                <a:latin typeface="+mn-ea"/>
                <a:ea typeface="+mn-ea"/>
              </a:rPr>
              <a:t>　 </a:t>
            </a:r>
            <a:r>
              <a:rPr lang="en-US" altLang="ja-JP" sz="1400" b="1" dirty="0" smtClean="0">
                <a:latin typeface="+mn-ea"/>
                <a:ea typeface="+mn-ea"/>
              </a:rPr>
              <a:t>(every  Tuesday)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医</a:t>
            </a:r>
            <a:r>
              <a:rPr lang="ja-JP" altLang="en-US" sz="1400" b="1" dirty="0" smtClean="0">
                <a:latin typeface="+mn-ea"/>
              </a:rPr>
              <a:t>学科・保健学科合同</a:t>
            </a:r>
            <a:r>
              <a:rPr lang="en-US" altLang="ja-JP" sz="1400" b="1" dirty="0" smtClean="0">
                <a:latin typeface="+mn-ea"/>
              </a:rPr>
              <a:t>PBL/</a:t>
            </a:r>
            <a:r>
              <a:rPr lang="ja-JP" altLang="en-US" sz="1400" b="1" dirty="0" smtClean="0">
                <a:latin typeface="+mn-ea"/>
              </a:rPr>
              <a:t>ＴＢＬ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</a:rPr>
              <a:t>医療</a:t>
            </a:r>
            <a:r>
              <a:rPr lang="ja-JP" altLang="en-US" sz="1400" b="1" dirty="0">
                <a:solidFill>
                  <a:srgbClr val="990033"/>
                </a:solidFill>
              </a:rPr>
              <a:t>行動</a:t>
            </a:r>
            <a:r>
              <a:rPr lang="ja-JP" altLang="en-US" sz="1400" b="1" dirty="0" smtClean="0">
                <a:solidFill>
                  <a:srgbClr val="990033"/>
                </a:solidFill>
              </a:rPr>
              <a:t>科学　</a:t>
            </a:r>
            <a:endParaRPr lang="en-US" altLang="ja-JP" sz="1400" b="1" dirty="0" smtClean="0">
              <a:solidFill>
                <a:srgbClr val="990033"/>
              </a:solidFill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</a:rPr>
              <a:t>医療</a:t>
            </a:r>
            <a:r>
              <a:rPr lang="ja-JP" altLang="en-US" sz="1400" b="1" dirty="0">
                <a:solidFill>
                  <a:srgbClr val="990033"/>
                </a:solidFill>
              </a:rPr>
              <a:t>面接</a:t>
            </a:r>
            <a:r>
              <a:rPr lang="ja-JP" altLang="en-US" sz="1400" b="1" dirty="0" smtClean="0">
                <a:solidFill>
                  <a:srgbClr val="990033"/>
                </a:solidFill>
              </a:rPr>
              <a:t>・コミュニケーション</a:t>
            </a:r>
            <a:endParaRPr lang="en-US" altLang="ja-JP" sz="1400" b="1" dirty="0">
              <a:solidFill>
                <a:srgbClr val="990033"/>
              </a:solidFill>
            </a:endParaRPr>
          </a:p>
          <a:p>
            <a:r>
              <a:rPr lang="ja-JP" altLang="en-US" sz="1400" b="1" dirty="0" smtClean="0">
                <a:latin typeface="+mn-ea"/>
              </a:rPr>
              <a:t>症状</a:t>
            </a:r>
            <a:r>
              <a:rPr lang="ja-JP" altLang="en-US" sz="1400" b="1" dirty="0">
                <a:latin typeface="+mn-ea"/>
              </a:rPr>
              <a:t>から診る鑑別疾患１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>
                <a:solidFill>
                  <a:srgbClr val="990033"/>
                </a:solidFill>
                <a:latin typeface="+mn-ea"/>
              </a:rPr>
              <a:t>OSCE</a:t>
            </a:r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（医療面接　）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胸痛・腹痛　日本語・英語　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心エコー・腹部エコー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　　　　　計６ステーション</a:t>
            </a:r>
            <a:r>
              <a:rPr lang="en-US" altLang="ja-JP" sz="1200" b="1" dirty="0">
                <a:solidFill>
                  <a:srgbClr val="990033"/>
                </a:solidFill>
                <a:latin typeface="+mn-ea"/>
              </a:rPr>
              <a:t>,</a:t>
            </a:r>
          </a:p>
          <a:p>
            <a:r>
              <a:rPr lang="ja-JP" altLang="en-US" sz="14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聴診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エコー、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身体異常所見を表現する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ロールプレイ</a:t>
            </a:r>
            <a:endParaRPr lang="en-US" altLang="ja-JP" sz="1400" b="1" u="sng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</a:rPr>
              <a:t>早期</a:t>
            </a:r>
            <a:r>
              <a:rPr lang="ja-JP" altLang="en-US" sz="1400" b="1" dirty="0">
                <a:latin typeface="+mn-ea"/>
              </a:rPr>
              <a:t>臨床実習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10-12</a:t>
            </a:r>
            <a:r>
              <a:rPr lang="ja-JP" altLang="en-US" sz="1400" b="1" dirty="0">
                <a:latin typeface="+mn-ea"/>
              </a:rPr>
              <a:t>月火曜日　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大学</a:t>
            </a:r>
            <a:r>
              <a:rPr lang="ja-JP" altLang="en-US" sz="1400" b="1" dirty="0">
                <a:latin typeface="+mn-ea"/>
              </a:rPr>
              <a:t>各科・県内医療機関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endParaRPr lang="ja-JP" altLang="en-US" sz="1200" b="1" dirty="0">
              <a:latin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8" name="角丸四角形 147"/>
          <p:cNvSpPr/>
          <p:nvPr/>
        </p:nvSpPr>
        <p:spPr>
          <a:xfrm>
            <a:off x="2449956" y="6538357"/>
            <a:ext cx="1446975" cy="2584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solidFill>
                  <a:schemeClr val="tx1"/>
                </a:solidFill>
                <a:latin typeface="+mn-ea"/>
              </a:rPr>
              <a:t>選択</a:t>
            </a:r>
            <a:endParaRPr kumimoji="1" lang="ja-JP" altLang="en-US" sz="1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9" name="正方形/長方形 158"/>
          <p:cNvSpPr/>
          <p:nvPr/>
        </p:nvSpPr>
        <p:spPr>
          <a:xfrm>
            <a:off x="6730143" y="3229394"/>
            <a:ext cx="3571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クリニカルクラークシップ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>
                <a:latin typeface="+mn-ea"/>
              </a:rPr>
              <a:t>　</a:t>
            </a:r>
            <a:r>
              <a:rPr lang="ja-JP" altLang="en-US" sz="1600" b="1" dirty="0" smtClean="0">
                <a:latin typeface="+mn-ea"/>
              </a:rPr>
              <a:t>　　　　　　　　大学</a:t>
            </a:r>
            <a:r>
              <a:rPr lang="ja-JP" altLang="en-US" sz="1600" b="1" dirty="0">
                <a:latin typeface="+mn-ea"/>
              </a:rPr>
              <a:t>各科・県内医療機関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162" name="Text Box 13"/>
          <p:cNvSpPr txBox="1">
            <a:spLocks noChangeArrowheads="1"/>
          </p:cNvSpPr>
          <p:nvPr/>
        </p:nvSpPr>
        <p:spPr bwMode="auto">
          <a:xfrm>
            <a:off x="6682845" y="2958213"/>
            <a:ext cx="2105991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４</a:t>
            </a:r>
            <a:r>
              <a:rPr lang="en-US" altLang="ja-JP" sz="12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200" b="1" dirty="0" smtClean="0">
              <a:latin typeface="+mn-ea"/>
              <a:ea typeface="+mn-ea"/>
            </a:endParaRPr>
          </a:p>
          <a:p>
            <a:endParaRPr lang="en-US" altLang="ja-JP" sz="12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教育</a:t>
            </a:r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10 </a:t>
            </a:r>
            <a:r>
              <a:rPr lang="ja-JP" altLang="en-US" sz="1400" b="1" dirty="0">
                <a:latin typeface="+mn-ea"/>
                <a:ea typeface="+mn-ea"/>
              </a:rPr>
              <a:t>分野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胸部症状シミュレーション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err="1" smtClean="0">
                <a:latin typeface="+mn-ea"/>
                <a:ea typeface="+mn-ea"/>
              </a:rPr>
              <a:t>Simman</a:t>
            </a:r>
            <a:r>
              <a:rPr lang="en-US" altLang="ja-JP" sz="1400" b="1" dirty="0" smtClean="0">
                <a:latin typeface="+mn-ea"/>
                <a:ea typeface="+mn-ea"/>
              </a:rPr>
              <a:t> </a:t>
            </a:r>
            <a:r>
              <a:rPr lang="ja-JP" altLang="en-US" sz="1400" b="1" dirty="0" smtClean="0">
                <a:latin typeface="+mn-ea"/>
                <a:ea typeface="+mn-ea"/>
              </a:rPr>
              <a:t>３</a:t>
            </a:r>
            <a:r>
              <a:rPr lang="en-US" altLang="ja-JP" sz="1400" b="1" dirty="0" smtClean="0">
                <a:latin typeface="+mn-ea"/>
                <a:ea typeface="+mn-ea"/>
              </a:rPr>
              <a:t>G and Echo 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   10 min </a:t>
            </a:r>
            <a:r>
              <a:rPr lang="ja-JP" altLang="en-US" sz="1400" b="1" dirty="0" smtClean="0">
                <a:latin typeface="+mn-ea"/>
                <a:ea typeface="+mn-ea"/>
              </a:rPr>
              <a:t>ｘ 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神経内科ロールプレイ</a:t>
            </a:r>
            <a:endParaRPr lang="en-US" altLang="ja-JP" sz="1400" b="1" dirty="0" smtClean="0">
              <a:latin typeface="+mn-ea"/>
            </a:endParaRPr>
          </a:p>
          <a:p>
            <a:r>
              <a:rPr lang="en-US" altLang="ja-JP" sz="1400" b="1" dirty="0" smtClean="0">
                <a:latin typeface="+mn-ea"/>
              </a:rPr>
              <a:t>(Neurology:12 min </a:t>
            </a:r>
            <a:r>
              <a:rPr lang="ja-JP" altLang="en-US" sz="1400" b="1" dirty="0">
                <a:latin typeface="+mn-ea"/>
              </a:rPr>
              <a:t>ｘ １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>
              <a:latin typeface="+mn-ea"/>
            </a:endParaRPr>
          </a:p>
          <a:p>
            <a:r>
              <a:rPr lang="ja-JP" altLang="en-US" sz="1400" b="1" u="sng" dirty="0">
                <a:solidFill>
                  <a:srgbClr val="990033"/>
                </a:solidFill>
                <a:latin typeface="+mn-ea"/>
              </a:rPr>
              <a:t>各科実習</a:t>
            </a:r>
            <a:endParaRPr lang="en-US" altLang="ja-JP" sz="1400" b="1" u="sng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u="sng" dirty="0">
                <a:solidFill>
                  <a:srgbClr val="990033"/>
                </a:solidFill>
                <a:latin typeface="+mn-ea"/>
              </a:rPr>
              <a:t>　　終了時ＯＳＣＥ推奨</a:t>
            </a:r>
            <a:endParaRPr lang="en-US" altLang="ja-JP" sz="1400" b="1" u="sng" dirty="0">
              <a:solidFill>
                <a:srgbClr val="990033"/>
              </a:solidFill>
              <a:latin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34066" y="1338411"/>
            <a:ext cx="139814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ペーパー試験</a:t>
            </a:r>
            <a:endParaRPr lang="en-US" altLang="ja-JP" sz="1600" b="1" dirty="0" smtClean="0"/>
          </a:p>
          <a:p>
            <a:r>
              <a:rPr kumimoji="1" lang="ja-JP" altLang="en-US" sz="1600" b="1" dirty="0" smtClean="0"/>
              <a:t>（統一試験）</a:t>
            </a:r>
            <a:endParaRPr kumimoji="1" lang="ja-JP" altLang="en-US" sz="1600" b="1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954326" y="956924"/>
            <a:ext cx="189507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＋パフォマンス</a:t>
            </a:r>
            <a:r>
              <a:rPr lang="ja-JP" altLang="en-US" sz="1600" b="1" dirty="0" smtClean="0"/>
              <a:t>評価</a:t>
            </a:r>
            <a:endParaRPr kumimoji="1" lang="ja-JP" altLang="en-US" sz="1600" b="1" dirty="0"/>
          </a:p>
        </p:txBody>
      </p:sp>
      <p:sp>
        <p:nvSpPr>
          <p:cNvPr id="4" name="左中かっこ 3"/>
          <p:cNvSpPr/>
          <p:nvPr/>
        </p:nvSpPr>
        <p:spPr>
          <a:xfrm>
            <a:off x="5902590" y="366312"/>
            <a:ext cx="993350" cy="173765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左中かっこ 73"/>
          <p:cNvSpPr/>
          <p:nvPr/>
        </p:nvSpPr>
        <p:spPr>
          <a:xfrm>
            <a:off x="6630832" y="697278"/>
            <a:ext cx="393289" cy="1503053"/>
          </a:xfrm>
          <a:prstGeom prst="leftBrac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2960227"/>
            <a:ext cx="2457766" cy="388438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2666422" y="1617362"/>
            <a:ext cx="2182008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ja-JP" altLang="en-US" b="1" dirty="0"/>
              <a:t>アクティブラーニング</a:t>
            </a:r>
            <a:endParaRPr lang="en-US" altLang="ja-JP" b="1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519270" y="5754568"/>
            <a:ext cx="2536272" cy="10772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金曜日：夕　</a:t>
            </a:r>
            <a:r>
              <a:rPr kumimoji="1" lang="ja-JP" altLang="en-US" sz="1600" b="1" dirty="0" smtClean="0">
                <a:solidFill>
                  <a:srgbClr val="CC0066"/>
                </a:solidFill>
              </a:rPr>
              <a:t>実習班</a:t>
            </a:r>
            <a:r>
              <a:rPr lang="en-US" altLang="ja-JP" sz="1600" b="1" dirty="0" smtClean="0">
                <a:solidFill>
                  <a:srgbClr val="CC0066"/>
                </a:solidFill>
              </a:rPr>
              <a:t>TBL</a:t>
            </a:r>
            <a:endParaRPr lang="ja-JP" altLang="en-US" sz="1600" b="1" dirty="0">
              <a:solidFill>
                <a:srgbClr val="CC0066"/>
              </a:solidFill>
            </a:endParaRPr>
          </a:p>
          <a:p>
            <a:r>
              <a:rPr kumimoji="1" lang="ja-JP" altLang="en-US" sz="1600" b="1" dirty="0" smtClean="0"/>
              <a:t>（チーム間のバランス良）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各科横断的</a:t>
            </a:r>
            <a:r>
              <a:rPr lang="ja-JP" altLang="en-US" sz="1600" b="1" dirty="0" smtClean="0"/>
              <a:t>症例検討</a:t>
            </a:r>
            <a:r>
              <a:rPr kumimoji="1" lang="ja-JP" altLang="en-US" sz="1600" b="1" dirty="0" smtClean="0"/>
              <a:t>統合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カンファレンス企画</a:t>
            </a:r>
            <a:endParaRPr kumimoji="1" lang="en-US" altLang="ja-JP" sz="1600" b="1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205147" y="891829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/>
              <a:t>すべては患者さんのために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16702926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333999" y="-10608"/>
            <a:ext cx="495300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800" b="1" dirty="0">
                <a:latin typeface="+mn-ea"/>
                <a:ea typeface="+mn-ea"/>
              </a:rPr>
              <a:t>卒後</a:t>
            </a:r>
            <a:r>
              <a:rPr lang="ja-JP" altLang="en-US" sz="1800" b="1" dirty="0" smtClean="0">
                <a:latin typeface="+mn-ea"/>
                <a:ea typeface="+mn-ea"/>
              </a:rPr>
              <a:t>教育：</a:t>
            </a:r>
            <a:r>
              <a:rPr lang="en-US" altLang="ja-JP" sz="1800" b="1" dirty="0">
                <a:latin typeface="+mn-ea"/>
                <a:ea typeface="+mn-ea"/>
              </a:rPr>
              <a:t> </a:t>
            </a:r>
            <a:r>
              <a:rPr lang="en-US" altLang="ja-JP" sz="1600" b="1" dirty="0">
                <a:latin typeface="+mn-ea"/>
                <a:ea typeface="+mn-ea"/>
              </a:rPr>
              <a:t>C</a:t>
            </a:r>
            <a:r>
              <a:rPr lang="en-US" altLang="ja-JP" sz="1600" b="1" dirty="0" smtClean="0">
                <a:latin typeface="+mn-ea"/>
                <a:ea typeface="+mn-ea"/>
              </a:rPr>
              <a:t>ontinuing medical</a:t>
            </a:r>
            <a:r>
              <a:rPr lang="ja-JP" altLang="en-US" sz="1600" b="1" dirty="0">
                <a:latin typeface="+mn-ea"/>
                <a:ea typeface="+mn-ea"/>
              </a:rPr>
              <a:t> </a:t>
            </a:r>
            <a:r>
              <a:rPr lang="en-US" altLang="ja-JP" sz="1600" b="1" dirty="0" smtClean="0">
                <a:latin typeface="+mn-ea"/>
                <a:ea typeface="+mn-ea"/>
              </a:rPr>
              <a:t>education</a:t>
            </a:r>
            <a:r>
              <a:rPr lang="ja-JP" altLang="en-US" sz="1600" b="1" dirty="0" smtClean="0">
                <a:latin typeface="+mn-ea"/>
                <a:ea typeface="+mn-ea"/>
              </a:rPr>
              <a:t>　</a:t>
            </a:r>
            <a:r>
              <a:rPr lang="en-US" altLang="ja-JP" sz="1600" b="1" dirty="0" smtClean="0">
                <a:latin typeface="+mn-ea"/>
                <a:ea typeface="+mn-ea"/>
              </a:rPr>
              <a:t>(CME)</a:t>
            </a:r>
            <a:endParaRPr lang="en-US" sz="1600" b="1" dirty="0">
              <a:latin typeface="+mn-ea"/>
              <a:ea typeface="+mn-ea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-13655" y="-10607"/>
            <a:ext cx="5347656" cy="369332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 b="1" dirty="0" smtClean="0">
                <a:latin typeface="+mn-ea"/>
                <a:ea typeface="+mn-ea"/>
              </a:rPr>
              <a:t>卒前教育：</a:t>
            </a:r>
            <a:r>
              <a:rPr lang="en-US" altLang="ja-JP" sz="1800" b="1" dirty="0" smtClean="0">
                <a:latin typeface="+mn-ea"/>
                <a:ea typeface="+mn-ea"/>
              </a:rPr>
              <a:t>Education </a:t>
            </a:r>
            <a:r>
              <a:rPr lang="en-US" altLang="ja-JP" sz="1800" b="1" dirty="0">
                <a:latin typeface="+mn-ea"/>
                <a:ea typeface="+mn-ea"/>
              </a:rPr>
              <a:t>for medical </a:t>
            </a:r>
            <a:r>
              <a:rPr lang="en-US" altLang="ja-JP" sz="1800" b="1" dirty="0" smtClean="0">
                <a:latin typeface="+mn-ea"/>
                <a:ea typeface="+mn-ea"/>
              </a:rPr>
              <a:t>students</a:t>
            </a:r>
            <a:endParaRPr lang="en-US" altLang="ja-JP" sz="1800" b="1" dirty="0">
              <a:latin typeface="+mn-ea"/>
              <a:ea typeface="+mn-ea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998" y="2200331"/>
            <a:ext cx="1030578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　　　　　　　</a:t>
            </a:r>
            <a:r>
              <a:rPr lang="ja-JP" altLang="en-US" sz="2000" b="1" dirty="0">
                <a:latin typeface="+mn-ea"/>
              </a:rPr>
              <a:t>　</a:t>
            </a:r>
            <a:r>
              <a:rPr lang="ja-JP" altLang="en-US" sz="2000" b="1" dirty="0" smtClean="0">
                <a:latin typeface="+mn-ea"/>
              </a:rPr>
              <a:t>　   </a:t>
            </a:r>
            <a:r>
              <a:rPr lang="en-US" altLang="ja-JP" sz="2000" b="1" dirty="0" smtClean="0">
                <a:latin typeface="+mn-ea"/>
              </a:rPr>
              <a:t>OSCE 30 stations / 1y </a:t>
            </a:r>
            <a:r>
              <a:rPr lang="ja-JP" altLang="en-US" sz="2000" b="1" dirty="0" smtClean="0">
                <a:latin typeface="+mn-ea"/>
              </a:rPr>
              <a:t>～</a:t>
            </a:r>
            <a:r>
              <a:rPr lang="en-US" altLang="ja-JP" sz="2000" b="1" dirty="0" smtClean="0">
                <a:latin typeface="+mn-ea"/>
              </a:rPr>
              <a:t>6y </a:t>
            </a:r>
            <a:r>
              <a:rPr lang="ja-JP" altLang="en-US" sz="2000" b="1" dirty="0" smtClean="0">
                <a:latin typeface="+mn-ea"/>
              </a:rPr>
              <a:t>　　　　　　　　　　　　　　　　　　　　　　　　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68" name="AutoShape 15"/>
          <p:cNvSpPr>
            <a:spLocks noChangeArrowheads="1"/>
          </p:cNvSpPr>
          <p:nvPr/>
        </p:nvSpPr>
        <p:spPr bwMode="auto">
          <a:xfrm flipH="1">
            <a:off x="953931" y="460904"/>
            <a:ext cx="6000791" cy="1643066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69" name="AutoShape 16"/>
          <p:cNvSpPr>
            <a:spLocks noChangeArrowheads="1"/>
          </p:cNvSpPr>
          <p:nvPr/>
        </p:nvSpPr>
        <p:spPr bwMode="auto">
          <a:xfrm flipH="1">
            <a:off x="563436" y="889532"/>
            <a:ext cx="6391288" cy="1214438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77" name="AutoShape 17"/>
          <p:cNvSpPr>
            <a:spLocks noChangeArrowheads="1"/>
          </p:cNvSpPr>
          <p:nvPr/>
        </p:nvSpPr>
        <p:spPr bwMode="auto">
          <a:xfrm flipH="1">
            <a:off x="715835" y="1318160"/>
            <a:ext cx="6238887" cy="78581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94" name="AutoShape 18"/>
          <p:cNvSpPr>
            <a:spLocks noChangeArrowheads="1"/>
          </p:cNvSpPr>
          <p:nvPr/>
        </p:nvSpPr>
        <p:spPr bwMode="auto">
          <a:xfrm flipH="1">
            <a:off x="411036" y="1827750"/>
            <a:ext cx="6543688" cy="276220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101" name="下矢印 100"/>
          <p:cNvSpPr/>
          <p:nvPr/>
        </p:nvSpPr>
        <p:spPr>
          <a:xfrm rot="10800000">
            <a:off x="1584710" y="1827748"/>
            <a:ext cx="279837" cy="288383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下矢印 101"/>
          <p:cNvSpPr/>
          <p:nvPr/>
        </p:nvSpPr>
        <p:spPr>
          <a:xfrm rot="10800000">
            <a:off x="4988109" y="920920"/>
            <a:ext cx="366692" cy="1205085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下矢印 102"/>
          <p:cNvSpPr/>
          <p:nvPr/>
        </p:nvSpPr>
        <p:spPr>
          <a:xfrm rot="10800000">
            <a:off x="2275740" y="1697377"/>
            <a:ext cx="279837" cy="422818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下矢印 103"/>
          <p:cNvSpPr/>
          <p:nvPr/>
        </p:nvSpPr>
        <p:spPr>
          <a:xfrm rot="10800000">
            <a:off x="3469034" y="1318160"/>
            <a:ext cx="265310" cy="830726"/>
          </a:xfrm>
          <a:prstGeom prst="downArrow">
            <a:avLst/>
          </a:prstGeom>
          <a:solidFill>
            <a:srgbClr val="990033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Text Box 31"/>
          <p:cNvSpPr txBox="1">
            <a:spLocks noChangeArrowheads="1"/>
          </p:cNvSpPr>
          <p:nvPr/>
        </p:nvSpPr>
        <p:spPr bwMode="auto">
          <a:xfrm>
            <a:off x="140266" y="327946"/>
            <a:ext cx="6332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   </a:t>
            </a:r>
            <a:r>
              <a:rPr lang="en-US" altLang="ja-JP" sz="1800" b="1" dirty="0" smtClean="0">
                <a:latin typeface="+mn-ea"/>
                <a:ea typeface="+mn-ea"/>
              </a:rPr>
              <a:t>2y</a:t>
            </a:r>
            <a:r>
              <a:rPr lang="ja-JP" altLang="en-US" sz="1800" b="1" dirty="0" smtClean="0">
                <a:latin typeface="+mn-ea"/>
                <a:ea typeface="+mn-ea"/>
              </a:rPr>
              <a:t>　　 　   ３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  　４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５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　　　  ６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>
                <a:latin typeface="+mn-ea"/>
                <a:ea typeface="+mn-ea"/>
              </a:rPr>
              <a:t>　</a:t>
            </a:r>
            <a:r>
              <a:rPr lang="ja-JP" altLang="en-US" sz="1800" b="1" dirty="0" smtClean="0">
                <a:latin typeface="+mn-ea"/>
                <a:ea typeface="+mn-ea"/>
              </a:rPr>
              <a:t>　　</a:t>
            </a:r>
            <a:r>
              <a:rPr lang="en-US" altLang="ja-JP" sz="1800" b="1" dirty="0" smtClean="0">
                <a:latin typeface="+mn-ea"/>
                <a:ea typeface="+mn-ea"/>
              </a:rPr>
              <a:t>resident</a:t>
            </a:r>
            <a:endParaRPr lang="en-US" sz="1800" b="1" dirty="0">
              <a:latin typeface="+mn-ea"/>
              <a:ea typeface="+mn-ea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5333999" y="-10608"/>
            <a:ext cx="20802" cy="2159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354801" y="2148886"/>
            <a:ext cx="4946986" cy="251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6968943" y="1815850"/>
            <a:ext cx="3332843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教科書・文献的知識、各種情報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968943" y="1183330"/>
            <a:ext cx="3332845" cy="584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latin typeface="+mn-ea"/>
                <a:ea typeface="+mn-ea"/>
              </a:rPr>
              <a:t>医療行動科学</a:t>
            </a:r>
            <a:r>
              <a:rPr lang="en-US" altLang="ja-JP" sz="1600" b="1" dirty="0" smtClean="0">
                <a:latin typeface="+mn-ea"/>
                <a:ea typeface="+mn-ea"/>
              </a:rPr>
              <a:t>: </a:t>
            </a:r>
            <a:r>
              <a:rPr lang="ja-JP" altLang="en-US" sz="1600" b="1" dirty="0" smtClean="0">
                <a:latin typeface="+mn-ea"/>
              </a:rPr>
              <a:t>医療コミュニケーション　</a:t>
            </a:r>
            <a:r>
              <a:rPr lang="ja-JP" altLang="en-US" sz="1600" b="1" dirty="0">
                <a:latin typeface="+mn-ea"/>
              </a:rPr>
              <a:t>、</a:t>
            </a:r>
            <a:r>
              <a:rPr lang="ja-JP" altLang="en-US" sz="1600" b="1" dirty="0" smtClean="0">
                <a:latin typeface="+mn-ea"/>
              </a:rPr>
              <a:t>プロフェッショナリズム</a:t>
            </a:r>
            <a:endParaRPr lang="en-US" altLang="ja-JP" sz="1600" b="1" dirty="0">
              <a:latin typeface="+mn-ea"/>
            </a:endParaRPr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6968943" y="751642"/>
            <a:ext cx="3347065" cy="33855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 smtClean="0">
                <a:latin typeface="+mn-ea"/>
                <a:ea typeface="+mn-ea"/>
              </a:rPr>
              <a:t>Self directed learning / </a:t>
            </a:r>
            <a:r>
              <a:rPr lang="ja-JP" altLang="en-US" sz="1600" b="1" dirty="0" smtClean="0">
                <a:latin typeface="+mn-ea"/>
                <a:ea typeface="+mn-ea"/>
              </a:rPr>
              <a:t>臨床推論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6954722" y="366312"/>
            <a:ext cx="3347066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実践レベル総合的診療能力・教育力</a:t>
            </a:r>
            <a:endParaRPr lang="ja-JP" altLang="en-US" sz="1600" b="1" dirty="0">
              <a:latin typeface="+mn-ea"/>
            </a:endParaRPr>
          </a:p>
        </p:txBody>
      </p:sp>
      <p:cxnSp>
        <p:nvCxnSpPr>
          <p:cNvPr id="85" name="直線コネクタ 84"/>
          <p:cNvCxnSpPr/>
          <p:nvPr/>
        </p:nvCxnSpPr>
        <p:spPr>
          <a:xfrm>
            <a:off x="7114297" y="2632186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7024122" y="2637469"/>
            <a:ext cx="2967147" cy="385480"/>
          </a:xfrm>
          <a:prstGeom prst="line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/>
          <p:cNvSpPr/>
          <p:nvPr/>
        </p:nvSpPr>
        <p:spPr>
          <a:xfrm>
            <a:off x="-11403" y="2600441"/>
            <a:ext cx="1028122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latin typeface="+mn-ea"/>
              </a:rPr>
              <a:t>　    </a:t>
            </a:r>
            <a:r>
              <a:rPr lang="ja-JP" altLang="en-US" b="1" dirty="0" smtClean="0">
                <a:latin typeface="+mn-ea"/>
              </a:rPr>
              <a:t>各種</a:t>
            </a:r>
            <a:r>
              <a:rPr lang="en-US" altLang="ja-JP" b="1" dirty="0" smtClean="0">
                <a:latin typeface="+mn-ea"/>
              </a:rPr>
              <a:t> </a:t>
            </a:r>
            <a:r>
              <a:rPr lang="en-US" altLang="ja-JP" b="1" dirty="0">
                <a:latin typeface="+mn-ea"/>
              </a:rPr>
              <a:t>e-</a:t>
            </a:r>
            <a:r>
              <a:rPr lang="ja-JP" altLang="en-US" b="1" dirty="0">
                <a:latin typeface="+mn-ea"/>
              </a:rPr>
              <a:t>ラーニング</a:t>
            </a:r>
            <a:r>
              <a:rPr lang="en-US" altLang="ja-JP" b="1" dirty="0" smtClean="0">
                <a:latin typeface="+mn-ea"/>
              </a:rPr>
              <a:t>/</a:t>
            </a:r>
            <a:r>
              <a:rPr lang="en-US" altLang="ja-JP" sz="1600" dirty="0"/>
              <a:t> </a:t>
            </a:r>
            <a:r>
              <a:rPr lang="en-US" altLang="ja-JP" b="1" dirty="0" smtClean="0">
                <a:latin typeface="+mj-ea"/>
                <a:ea typeface="+mj-ea"/>
              </a:rPr>
              <a:t>modified</a:t>
            </a:r>
            <a:r>
              <a:rPr lang="ja-JP" altLang="en-US" b="1" dirty="0" smtClean="0">
                <a:latin typeface="+mj-ea"/>
                <a:ea typeface="+mj-ea"/>
              </a:rPr>
              <a:t> </a:t>
            </a:r>
            <a:r>
              <a:rPr lang="ja-JP" altLang="en-US" b="1" dirty="0" smtClean="0">
                <a:latin typeface="+mn-ea"/>
              </a:rPr>
              <a:t>ＰＢＬ</a:t>
            </a:r>
            <a:r>
              <a:rPr lang="ja-JP" altLang="en-US" b="1" dirty="0">
                <a:latin typeface="+mn-ea"/>
              </a:rPr>
              <a:t>・ＴＢＬ／</a:t>
            </a:r>
            <a:r>
              <a:rPr lang="en-US" altLang="ja-JP" b="1" dirty="0">
                <a:latin typeface="+mn-ea"/>
              </a:rPr>
              <a:t>Role-playing</a:t>
            </a:r>
            <a:r>
              <a:rPr lang="ja-JP" altLang="en-US" b="1" dirty="0">
                <a:latin typeface="+mn-ea"/>
              </a:rPr>
              <a:t>／</a:t>
            </a:r>
            <a:r>
              <a:rPr lang="en-US" altLang="ja-JP" b="1" dirty="0">
                <a:latin typeface="+mn-ea"/>
              </a:rPr>
              <a:t>Simulation </a:t>
            </a:r>
            <a:r>
              <a:rPr lang="ja-JP" altLang="en-US" b="1" dirty="0">
                <a:latin typeface="+mn-ea"/>
              </a:rPr>
              <a:t>＋ </a:t>
            </a:r>
            <a:r>
              <a:rPr lang="en-US" altLang="ja-JP" b="1" dirty="0">
                <a:latin typeface="+mn-ea"/>
              </a:rPr>
              <a:t>Performance </a:t>
            </a:r>
            <a:r>
              <a:rPr lang="en-US" altLang="ja-JP" b="1" dirty="0" smtClean="0">
                <a:latin typeface="+mn-ea"/>
              </a:rPr>
              <a:t>assessment</a:t>
            </a:r>
            <a:endParaRPr lang="ja-JP" altLang="en-US" dirty="0"/>
          </a:p>
        </p:txBody>
      </p:sp>
      <p:sp>
        <p:nvSpPr>
          <p:cNvPr id="91" name="角丸四角形 90"/>
          <p:cNvSpPr/>
          <p:nvPr/>
        </p:nvSpPr>
        <p:spPr>
          <a:xfrm>
            <a:off x="6728927" y="3250626"/>
            <a:ext cx="3496000" cy="50598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3" name="角丸四角形 92"/>
          <p:cNvSpPr/>
          <p:nvPr/>
        </p:nvSpPr>
        <p:spPr>
          <a:xfrm>
            <a:off x="6706583" y="3657416"/>
            <a:ext cx="1661925" cy="6922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0" name="角丸四角形 99"/>
          <p:cNvSpPr/>
          <p:nvPr/>
        </p:nvSpPr>
        <p:spPr>
          <a:xfrm>
            <a:off x="6740375" y="5782947"/>
            <a:ext cx="1799965" cy="406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3" name="角丸四角形 122"/>
          <p:cNvSpPr/>
          <p:nvPr/>
        </p:nvSpPr>
        <p:spPr>
          <a:xfrm>
            <a:off x="-18137" y="4973736"/>
            <a:ext cx="2395210" cy="531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5" name="角丸四角形 124"/>
          <p:cNvSpPr/>
          <p:nvPr/>
        </p:nvSpPr>
        <p:spPr>
          <a:xfrm>
            <a:off x="0" y="3250627"/>
            <a:ext cx="2401231" cy="9081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7" name="角丸四角形 126"/>
          <p:cNvSpPr/>
          <p:nvPr/>
        </p:nvSpPr>
        <p:spPr>
          <a:xfrm>
            <a:off x="5173677" y="3242103"/>
            <a:ext cx="1442315" cy="9166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8" name="角丸四角形 127"/>
          <p:cNvSpPr/>
          <p:nvPr/>
        </p:nvSpPr>
        <p:spPr>
          <a:xfrm>
            <a:off x="6682846" y="4486304"/>
            <a:ext cx="1915024" cy="8541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9" name="角丸四角形 128"/>
          <p:cNvSpPr/>
          <p:nvPr/>
        </p:nvSpPr>
        <p:spPr>
          <a:xfrm>
            <a:off x="5170894" y="4991855"/>
            <a:ext cx="1346430" cy="11558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0" name="角丸四角形 129"/>
          <p:cNvSpPr/>
          <p:nvPr/>
        </p:nvSpPr>
        <p:spPr>
          <a:xfrm>
            <a:off x="5191969" y="4158749"/>
            <a:ext cx="1421240" cy="381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1" name="角丸四角形 130"/>
          <p:cNvSpPr/>
          <p:nvPr/>
        </p:nvSpPr>
        <p:spPr>
          <a:xfrm>
            <a:off x="3395313" y="3714142"/>
            <a:ext cx="1528078" cy="507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2" name="角丸四角形 131"/>
          <p:cNvSpPr/>
          <p:nvPr/>
        </p:nvSpPr>
        <p:spPr>
          <a:xfrm>
            <a:off x="2430542" y="4483288"/>
            <a:ext cx="875815" cy="71642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4" name="角丸四角形 133"/>
          <p:cNvSpPr/>
          <p:nvPr/>
        </p:nvSpPr>
        <p:spPr>
          <a:xfrm>
            <a:off x="5170894" y="6235866"/>
            <a:ext cx="1442315" cy="5205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5" name="角丸四角形 134"/>
          <p:cNvSpPr/>
          <p:nvPr/>
        </p:nvSpPr>
        <p:spPr>
          <a:xfrm>
            <a:off x="-1317" y="4077557"/>
            <a:ext cx="2416976" cy="9123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6" name="角丸四角形 135"/>
          <p:cNvSpPr/>
          <p:nvPr/>
        </p:nvSpPr>
        <p:spPr>
          <a:xfrm>
            <a:off x="8564885" y="3908176"/>
            <a:ext cx="1698008" cy="1501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7" name="角丸四角形 136"/>
          <p:cNvSpPr/>
          <p:nvPr/>
        </p:nvSpPr>
        <p:spPr>
          <a:xfrm>
            <a:off x="9178565" y="6147699"/>
            <a:ext cx="1046362" cy="69690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8" name="角丸四角形 137"/>
          <p:cNvSpPr/>
          <p:nvPr/>
        </p:nvSpPr>
        <p:spPr>
          <a:xfrm>
            <a:off x="3482321" y="5097828"/>
            <a:ext cx="1539229" cy="450054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9" name="Text Box 10"/>
          <p:cNvSpPr txBox="1">
            <a:spLocks noChangeArrowheads="1"/>
          </p:cNvSpPr>
          <p:nvPr/>
        </p:nvSpPr>
        <p:spPr bwMode="auto">
          <a:xfrm>
            <a:off x="5121529" y="2975919"/>
            <a:ext cx="246773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4y</a:t>
            </a:r>
            <a:r>
              <a:rPr lang="ja-JP" altLang="en-US" sz="1800" b="1" dirty="0" smtClean="0">
                <a:latin typeface="+mn-ea"/>
                <a:ea typeface="+mn-ea"/>
              </a:rPr>
              <a:t>前期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神経内科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ロールプレイ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12min </a:t>
            </a:r>
            <a:r>
              <a:rPr lang="ja-JP" altLang="en-US" sz="1400" b="1" dirty="0" smtClean="0">
                <a:latin typeface="+mn-ea"/>
                <a:ea typeface="+mn-ea"/>
              </a:rPr>
              <a:t>ｘ １）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臨床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advanced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医療安全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全科ロールプ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レイ　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例とパフ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ォーマンス評価</a:t>
            </a:r>
          </a:p>
          <a:p>
            <a:r>
              <a:rPr lang="en-US" altLang="ja-JP" sz="1400" b="1" dirty="0" smtClean="0">
                <a:latin typeface="+mn-ea"/>
                <a:ea typeface="+mn-ea"/>
              </a:rPr>
              <a:t> (12 min</a:t>
            </a:r>
            <a:r>
              <a:rPr lang="ja-JP" altLang="en-US" sz="1400" b="1" dirty="0" smtClean="0">
                <a:latin typeface="+mn-ea"/>
                <a:ea typeface="+mn-ea"/>
              </a:rPr>
              <a:t>ｘ３</a:t>
            </a:r>
            <a:r>
              <a:rPr lang="en-US" altLang="ja-JP" sz="1400" b="1" dirty="0" smtClean="0">
                <a:latin typeface="+mn-ea"/>
                <a:ea typeface="+mn-ea"/>
              </a:rPr>
              <a:t>)</a:t>
            </a:r>
            <a:endParaRPr lang="ja-JP" altLang="en-US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共用試験ＣＢＴ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OSCE 8 stations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</p:txBody>
      </p:sp>
      <p:sp>
        <p:nvSpPr>
          <p:cNvPr id="140" name="Text Box 9"/>
          <p:cNvSpPr txBox="1">
            <a:spLocks noChangeArrowheads="1"/>
          </p:cNvSpPr>
          <p:nvPr/>
        </p:nvSpPr>
        <p:spPr bwMode="auto">
          <a:xfrm>
            <a:off x="3433563" y="2978099"/>
            <a:ext cx="18837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1800" b="1" dirty="0" smtClean="0">
                <a:latin typeface="+mn-ea"/>
                <a:ea typeface="+mn-ea"/>
              </a:rPr>
              <a:t>～</a:t>
            </a:r>
            <a:r>
              <a:rPr lang="en-US" altLang="ja-JP" sz="1800" b="1" dirty="0" smtClean="0">
                <a:latin typeface="+mn-ea"/>
                <a:ea typeface="+mn-ea"/>
              </a:rPr>
              <a:t>3y</a:t>
            </a:r>
            <a:endParaRPr lang="ja-JP" altLang="en-US" sz="1800" b="1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社会医学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地域包括</a:t>
            </a:r>
            <a:r>
              <a:rPr lang="ja-JP" altLang="en-US" sz="1400" b="1" dirty="0" smtClean="0">
                <a:latin typeface="+mn-ea"/>
              </a:rPr>
              <a:t>ケア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研究</a:t>
            </a:r>
            <a:r>
              <a:rPr lang="ja-JP" altLang="en-US" sz="1400" b="1" dirty="0">
                <a:latin typeface="+mn-ea"/>
              </a:rPr>
              <a:t>配属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 2</a:t>
            </a:r>
          </a:p>
          <a:p>
            <a:endParaRPr lang="ja-JP" altLang="en-US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症状から診る鑑別</a:t>
            </a:r>
            <a:r>
              <a:rPr lang="ja-JP" altLang="en-US" sz="1400" b="1" dirty="0" smtClean="0">
                <a:latin typeface="+mn-ea"/>
              </a:rPr>
              <a:t>疾患・医療面接２</a:t>
            </a:r>
            <a:endParaRPr lang="en-US" altLang="ja-JP" sz="1400" b="1" dirty="0">
              <a:latin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早期臨床実習　</a:t>
            </a:r>
            <a:r>
              <a:rPr lang="en-US" altLang="ja-JP" sz="1400" b="1" dirty="0" smtClean="0">
                <a:latin typeface="+mn-ea"/>
                <a:ea typeface="+mn-ea"/>
              </a:rPr>
              <a:t>2</a:t>
            </a: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臨床医学</a:t>
            </a:r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1" name="Text Box 16"/>
          <p:cNvSpPr txBox="1">
            <a:spLocks noChangeArrowheads="1"/>
          </p:cNvSpPr>
          <p:nvPr/>
        </p:nvSpPr>
        <p:spPr bwMode="auto">
          <a:xfrm>
            <a:off x="8536039" y="2960227"/>
            <a:ext cx="19568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latin typeface="+mn-ea"/>
                <a:ea typeface="+mn-ea"/>
              </a:rPr>
              <a:t>6y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Advanced OSCE</a:t>
            </a:r>
          </a:p>
          <a:p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     16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ステーション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15min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3, 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・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5min 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ｘ 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13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　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Total</a:t>
            </a:r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solidFill>
                  <a:srgbClr val="990033"/>
                </a:solidFill>
                <a:latin typeface="+mn-ea"/>
                <a:ea typeface="+mn-ea"/>
              </a:rPr>
              <a:t>110min</a:t>
            </a: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＜県内指導医と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    アウトカム共有＞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　</a:t>
            </a:r>
            <a:r>
              <a:rPr lang="ja-JP" altLang="en-US" sz="1400" b="1" dirty="0" smtClean="0">
                <a:latin typeface="+mn-ea"/>
              </a:rPr>
              <a:t>　　　　</a:t>
            </a:r>
            <a:r>
              <a:rPr lang="ja-JP" altLang="en-US" sz="1400" b="1" dirty="0" smtClean="0">
                <a:latin typeface="+mn-ea"/>
                <a:ea typeface="+mn-ea"/>
              </a:rPr>
              <a:t>卒業試験　　　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　　　　　国家</a:t>
            </a:r>
            <a:r>
              <a:rPr lang="ja-JP" altLang="en-US" sz="1400" b="1" dirty="0">
                <a:latin typeface="+mn-ea"/>
                <a:ea typeface="+mn-ea"/>
              </a:rPr>
              <a:t>試験</a:t>
            </a:r>
            <a:endParaRPr lang="en-US" altLang="ja-JP" sz="1400" b="1" dirty="0">
              <a:latin typeface="+mn-ea"/>
              <a:ea typeface="+mn-ea"/>
            </a:endParaRPr>
          </a:p>
        </p:txBody>
      </p:sp>
      <p:cxnSp>
        <p:nvCxnSpPr>
          <p:cNvPr id="143" name="直線コネクタ 142"/>
          <p:cNvCxnSpPr/>
          <p:nvPr/>
        </p:nvCxnSpPr>
        <p:spPr>
          <a:xfrm flipH="1">
            <a:off x="-7996" y="3713191"/>
            <a:ext cx="7996" cy="2788589"/>
          </a:xfrm>
          <a:prstGeom prst="line">
            <a:avLst/>
          </a:prstGeom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/>
          <p:cNvSpPr txBox="1"/>
          <p:nvPr/>
        </p:nvSpPr>
        <p:spPr>
          <a:xfrm>
            <a:off x="9234119" y="6169025"/>
            <a:ext cx="1728192" cy="738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+mn-ea"/>
                <a:ea typeface="+mn-ea"/>
              </a:rPr>
              <a:t>初期研修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専門医研修</a:t>
            </a:r>
            <a:endParaRPr kumimoji="1" lang="en-US" altLang="ja-JP" sz="1400" b="1" dirty="0" smtClean="0">
              <a:latin typeface="+mn-ea"/>
              <a:ea typeface="+mn-ea"/>
            </a:endParaRPr>
          </a:p>
          <a:p>
            <a:r>
              <a:rPr kumimoji="1" lang="ja-JP" altLang="en-US" sz="1400" b="1" dirty="0" smtClean="0">
                <a:latin typeface="+mn-ea"/>
                <a:ea typeface="+mn-ea"/>
              </a:rPr>
              <a:t>生涯教育</a:t>
            </a:r>
            <a:endParaRPr kumimoji="1" lang="ja-JP" altLang="en-US" sz="1400" b="1" dirty="0">
              <a:latin typeface="+mn-ea"/>
              <a:ea typeface="+mn-ea"/>
            </a:endParaRPr>
          </a:p>
        </p:txBody>
      </p:sp>
      <p:sp>
        <p:nvSpPr>
          <p:cNvPr id="145" name="角丸四角形 144"/>
          <p:cNvSpPr/>
          <p:nvPr/>
        </p:nvSpPr>
        <p:spPr>
          <a:xfrm>
            <a:off x="-27516" y="5598665"/>
            <a:ext cx="2485282" cy="6372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2441800" y="3005836"/>
            <a:ext cx="95571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+mn-ea"/>
              </a:rPr>
              <a:t>1</a:t>
            </a:r>
            <a:r>
              <a:rPr lang="en-US" altLang="ja-JP" sz="18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en-US" altLang="ja-JP" sz="18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基礎医学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(case </a:t>
            </a:r>
          </a:p>
          <a:p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r>
              <a:rPr lang="en-US" altLang="ja-JP" sz="1400" b="1" dirty="0" smtClean="0">
                <a:latin typeface="+mn-ea"/>
                <a:ea typeface="+mn-ea"/>
              </a:rPr>
              <a:t>based)</a:t>
            </a:r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  <a:ea typeface="+mn-ea"/>
              </a:rPr>
              <a:t>基礎</a:t>
            </a:r>
            <a:r>
              <a:rPr lang="ja-JP" altLang="en-US" sz="1400" b="1" dirty="0" smtClean="0">
                <a:latin typeface="+mn-ea"/>
                <a:ea typeface="+mn-ea"/>
              </a:rPr>
              <a:t>医学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adv.1</a:t>
            </a:r>
            <a:endParaRPr lang="ja-JP" altLang="en-US" sz="1400" b="1" dirty="0" smtClean="0">
              <a:latin typeface="+mn-ea"/>
              <a:ea typeface="+mn-ea"/>
            </a:endParaRPr>
          </a:p>
        </p:txBody>
      </p:sp>
      <p:sp>
        <p:nvSpPr>
          <p:cNvPr id="147" name="Text Box 6"/>
          <p:cNvSpPr txBox="1">
            <a:spLocks noChangeArrowheads="1"/>
          </p:cNvSpPr>
          <p:nvPr/>
        </p:nvSpPr>
        <p:spPr bwMode="auto">
          <a:xfrm>
            <a:off x="-31046" y="2968478"/>
            <a:ext cx="26576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solidFill>
                  <a:srgbClr val="990033"/>
                </a:solidFill>
                <a:latin typeface="+mn-ea"/>
                <a:ea typeface="+mn-ea"/>
              </a:rPr>
              <a:t> </a:t>
            </a:r>
            <a:r>
              <a:rPr lang="en-US" altLang="ja-JP" sz="1800" b="1" dirty="0" smtClean="0">
                <a:latin typeface="+mn-ea"/>
                <a:ea typeface="+mn-ea"/>
              </a:rPr>
              <a:t>1y</a:t>
            </a:r>
            <a:r>
              <a:rPr lang="ja-JP" altLang="en-US" sz="1400" b="1" dirty="0" smtClean="0">
                <a:latin typeface="+mn-ea"/>
                <a:ea typeface="+mn-ea"/>
              </a:rPr>
              <a:t>　 </a:t>
            </a:r>
            <a:r>
              <a:rPr lang="en-US" altLang="ja-JP" sz="1400" b="1" dirty="0" smtClean="0">
                <a:latin typeface="+mn-ea"/>
                <a:ea typeface="+mn-ea"/>
              </a:rPr>
              <a:t>(every  Tuesday)</a:t>
            </a:r>
            <a:r>
              <a:rPr lang="ja-JP" altLang="en-US" sz="1400" b="1" dirty="0" smtClean="0">
                <a:latin typeface="+mn-ea"/>
                <a:ea typeface="+mn-ea"/>
              </a:rPr>
              <a:t>　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>
                <a:latin typeface="+mn-ea"/>
              </a:rPr>
              <a:t>医</a:t>
            </a:r>
            <a:r>
              <a:rPr lang="ja-JP" altLang="en-US" sz="1400" b="1" dirty="0" smtClean="0">
                <a:latin typeface="+mn-ea"/>
              </a:rPr>
              <a:t>学科・保健学科合同</a:t>
            </a:r>
            <a:r>
              <a:rPr lang="en-US" altLang="ja-JP" sz="1400" b="1" dirty="0" smtClean="0">
                <a:latin typeface="+mn-ea"/>
              </a:rPr>
              <a:t>PBL/</a:t>
            </a:r>
            <a:r>
              <a:rPr lang="ja-JP" altLang="en-US" sz="1400" b="1" dirty="0" smtClean="0">
                <a:latin typeface="+mn-ea"/>
              </a:rPr>
              <a:t>ＴＢＬ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</a:rPr>
              <a:t>医療</a:t>
            </a:r>
            <a:r>
              <a:rPr lang="ja-JP" altLang="en-US" sz="1400" b="1" dirty="0">
                <a:solidFill>
                  <a:srgbClr val="990033"/>
                </a:solidFill>
              </a:rPr>
              <a:t>行動</a:t>
            </a:r>
            <a:r>
              <a:rPr lang="ja-JP" altLang="en-US" sz="1400" b="1" dirty="0" smtClean="0">
                <a:solidFill>
                  <a:srgbClr val="990033"/>
                </a:solidFill>
              </a:rPr>
              <a:t>科学　</a:t>
            </a:r>
            <a:endParaRPr lang="en-US" altLang="ja-JP" sz="1400" b="1" dirty="0" smtClean="0">
              <a:solidFill>
                <a:srgbClr val="990033"/>
              </a:solidFill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</a:rPr>
              <a:t>医療</a:t>
            </a:r>
            <a:r>
              <a:rPr lang="ja-JP" altLang="en-US" sz="1400" b="1" dirty="0">
                <a:solidFill>
                  <a:srgbClr val="990033"/>
                </a:solidFill>
              </a:rPr>
              <a:t>面接</a:t>
            </a:r>
            <a:r>
              <a:rPr lang="ja-JP" altLang="en-US" sz="1400" b="1" dirty="0" smtClean="0">
                <a:solidFill>
                  <a:srgbClr val="990033"/>
                </a:solidFill>
              </a:rPr>
              <a:t>・コミュニケーション</a:t>
            </a:r>
            <a:endParaRPr lang="en-US" altLang="ja-JP" sz="1400" b="1" dirty="0">
              <a:solidFill>
                <a:srgbClr val="990033"/>
              </a:solidFill>
            </a:endParaRPr>
          </a:p>
          <a:p>
            <a:r>
              <a:rPr lang="ja-JP" altLang="en-US" sz="1400" b="1" dirty="0" smtClean="0">
                <a:latin typeface="+mn-ea"/>
              </a:rPr>
              <a:t>症状</a:t>
            </a:r>
            <a:r>
              <a:rPr lang="ja-JP" altLang="en-US" sz="1400" b="1" dirty="0">
                <a:latin typeface="+mn-ea"/>
              </a:rPr>
              <a:t>から診る鑑別疾患１</a:t>
            </a:r>
            <a:endParaRPr lang="en-US" altLang="ja-JP" sz="1400" b="1" dirty="0">
              <a:latin typeface="+mn-ea"/>
            </a:endParaRPr>
          </a:p>
          <a:p>
            <a:r>
              <a:rPr lang="en-US" altLang="ja-JP" sz="1400" b="1" dirty="0">
                <a:solidFill>
                  <a:srgbClr val="990033"/>
                </a:solidFill>
                <a:latin typeface="+mn-ea"/>
              </a:rPr>
              <a:t>OSCE</a:t>
            </a:r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（医療面接　）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胸痛・腹痛　日本語・英語　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心エコー・腹部エコー</a:t>
            </a:r>
            <a:endParaRPr lang="en-US" altLang="ja-JP" sz="1400" b="1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dirty="0">
                <a:solidFill>
                  <a:srgbClr val="990033"/>
                </a:solidFill>
                <a:latin typeface="+mn-ea"/>
              </a:rPr>
              <a:t>　　　　　　計６ステーション</a:t>
            </a:r>
            <a:r>
              <a:rPr lang="en-US" altLang="ja-JP" sz="1200" b="1" dirty="0">
                <a:solidFill>
                  <a:srgbClr val="990033"/>
                </a:solidFill>
                <a:latin typeface="+mn-ea"/>
              </a:rPr>
              <a:t>,</a:t>
            </a:r>
          </a:p>
          <a:p>
            <a:r>
              <a:rPr lang="ja-JP" altLang="en-US" sz="14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聴診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エコー、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身体異常所見を表現する</a:t>
            </a:r>
            <a:endParaRPr lang="en-US" altLang="ja-JP" sz="1400" b="1" dirty="0" smtClean="0">
              <a:solidFill>
                <a:srgbClr val="990033"/>
              </a:solidFill>
              <a:latin typeface="+mn-ea"/>
              <a:ea typeface="+mn-ea"/>
            </a:endParaRPr>
          </a:p>
          <a:p>
            <a:r>
              <a:rPr lang="ja-JP" altLang="en-US" sz="1400" b="1" dirty="0" smtClean="0">
                <a:solidFill>
                  <a:srgbClr val="990033"/>
                </a:solidFill>
                <a:latin typeface="+mn-ea"/>
                <a:ea typeface="+mn-ea"/>
              </a:rPr>
              <a:t>ロールプレイ</a:t>
            </a:r>
            <a:endParaRPr lang="en-US" altLang="ja-JP" sz="1400" b="1" u="sng" dirty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</a:rPr>
              <a:t>早期</a:t>
            </a:r>
            <a:r>
              <a:rPr lang="ja-JP" altLang="en-US" sz="1400" b="1" dirty="0">
                <a:latin typeface="+mn-ea"/>
              </a:rPr>
              <a:t>臨床実習</a:t>
            </a:r>
            <a:endParaRPr lang="en-US" altLang="ja-JP" sz="1400" b="1" dirty="0">
              <a:latin typeface="+mn-ea"/>
            </a:endParaRPr>
          </a:p>
          <a:p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10-12</a:t>
            </a:r>
            <a:r>
              <a:rPr lang="ja-JP" altLang="en-US" sz="1400" b="1" dirty="0">
                <a:latin typeface="+mn-ea"/>
              </a:rPr>
              <a:t>月火曜日　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大学</a:t>
            </a:r>
            <a:r>
              <a:rPr lang="ja-JP" altLang="en-US" sz="1400" b="1" dirty="0">
                <a:latin typeface="+mn-ea"/>
              </a:rPr>
              <a:t>各科・県内医療機関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endParaRPr lang="ja-JP" altLang="en-US" sz="1200" b="1" dirty="0">
              <a:latin typeface="+mn-ea"/>
            </a:endParaRPr>
          </a:p>
          <a:p>
            <a:endParaRPr lang="en-US" altLang="ja-JP" sz="1400" b="1" dirty="0">
              <a:solidFill>
                <a:srgbClr val="990033"/>
              </a:solidFill>
              <a:latin typeface="+mn-ea"/>
              <a:ea typeface="+mn-ea"/>
            </a:endParaRPr>
          </a:p>
        </p:txBody>
      </p:sp>
      <p:sp>
        <p:nvSpPr>
          <p:cNvPr id="148" name="角丸四角形 147"/>
          <p:cNvSpPr/>
          <p:nvPr/>
        </p:nvSpPr>
        <p:spPr>
          <a:xfrm>
            <a:off x="2449956" y="6538357"/>
            <a:ext cx="1446975" cy="2584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39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solidFill>
                  <a:schemeClr val="tx1"/>
                </a:solidFill>
                <a:latin typeface="+mn-ea"/>
              </a:rPr>
              <a:t>選択</a:t>
            </a:r>
            <a:endParaRPr kumimoji="1" lang="ja-JP" altLang="en-US" sz="1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9" name="正方形/長方形 158"/>
          <p:cNvSpPr/>
          <p:nvPr/>
        </p:nvSpPr>
        <p:spPr>
          <a:xfrm>
            <a:off x="6730143" y="3229394"/>
            <a:ext cx="3571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クリニカルクラークシップ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>
                <a:latin typeface="+mn-ea"/>
              </a:rPr>
              <a:t>　</a:t>
            </a:r>
            <a:r>
              <a:rPr lang="ja-JP" altLang="en-US" sz="1600" b="1" dirty="0" smtClean="0">
                <a:latin typeface="+mn-ea"/>
              </a:rPr>
              <a:t>　　　　　　　　大学</a:t>
            </a:r>
            <a:r>
              <a:rPr lang="ja-JP" altLang="en-US" sz="1600" b="1" dirty="0">
                <a:latin typeface="+mn-ea"/>
              </a:rPr>
              <a:t>各科・県内医療機関</a:t>
            </a:r>
            <a:endParaRPr lang="ja-JP" altLang="en-US" sz="1600" b="1" dirty="0">
              <a:latin typeface="+mn-ea"/>
              <a:ea typeface="+mn-ea"/>
            </a:endParaRPr>
          </a:p>
        </p:txBody>
      </p:sp>
      <p:sp>
        <p:nvSpPr>
          <p:cNvPr id="162" name="Text Box 13"/>
          <p:cNvSpPr txBox="1">
            <a:spLocks noChangeArrowheads="1"/>
          </p:cNvSpPr>
          <p:nvPr/>
        </p:nvSpPr>
        <p:spPr bwMode="auto">
          <a:xfrm>
            <a:off x="6682845" y="2958213"/>
            <a:ext cx="2105991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４</a:t>
            </a:r>
            <a:r>
              <a:rPr lang="en-US" altLang="ja-JP" sz="1200" b="1" dirty="0" smtClean="0">
                <a:latin typeface="+mn-ea"/>
                <a:ea typeface="+mn-ea"/>
              </a:rPr>
              <a:t>y</a:t>
            </a:r>
            <a:r>
              <a:rPr lang="ja-JP" altLang="en-US" sz="1800" b="1" dirty="0" smtClean="0">
                <a:latin typeface="+mn-ea"/>
                <a:ea typeface="+mn-ea"/>
              </a:rPr>
              <a:t>後期</a:t>
            </a:r>
            <a:endParaRPr lang="ja-JP" altLang="en-US" sz="1800" b="1" dirty="0">
              <a:latin typeface="+mn-ea"/>
              <a:ea typeface="+mn-ea"/>
            </a:endParaRPr>
          </a:p>
          <a:p>
            <a:endParaRPr lang="en-US" altLang="ja-JP" sz="1200" b="1" dirty="0" smtClean="0">
              <a:latin typeface="+mn-ea"/>
              <a:ea typeface="+mn-ea"/>
            </a:endParaRPr>
          </a:p>
          <a:p>
            <a:endParaRPr lang="en-US" altLang="ja-JP" sz="12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教育</a:t>
            </a:r>
            <a:r>
              <a:rPr lang="ja-JP" altLang="en-US" sz="1400" b="1" dirty="0">
                <a:latin typeface="+mn-ea"/>
                <a:ea typeface="+mn-ea"/>
              </a:rPr>
              <a:t>　</a:t>
            </a:r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smtClean="0">
                <a:latin typeface="+mn-ea"/>
                <a:ea typeface="+mn-ea"/>
              </a:rPr>
              <a:t>10 </a:t>
            </a:r>
            <a:r>
              <a:rPr lang="ja-JP" altLang="en-US" sz="1400" b="1" dirty="0">
                <a:latin typeface="+mn-ea"/>
                <a:ea typeface="+mn-ea"/>
              </a:rPr>
              <a:t>分野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胸部症状シミュレーション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r>
              <a:rPr lang="ja-JP" altLang="en-US" sz="1400" b="1" dirty="0" smtClean="0">
                <a:latin typeface="+mn-ea"/>
                <a:ea typeface="+mn-ea"/>
              </a:rPr>
              <a:t>（</a:t>
            </a:r>
            <a:r>
              <a:rPr lang="en-US" altLang="ja-JP" sz="1400" b="1" dirty="0" err="1" smtClean="0">
                <a:latin typeface="+mn-ea"/>
                <a:ea typeface="+mn-ea"/>
              </a:rPr>
              <a:t>Simman</a:t>
            </a:r>
            <a:r>
              <a:rPr lang="en-US" altLang="ja-JP" sz="1400" b="1" dirty="0" smtClean="0">
                <a:latin typeface="+mn-ea"/>
                <a:ea typeface="+mn-ea"/>
              </a:rPr>
              <a:t> </a:t>
            </a:r>
            <a:r>
              <a:rPr lang="ja-JP" altLang="en-US" sz="1400" b="1" dirty="0" smtClean="0">
                <a:latin typeface="+mn-ea"/>
                <a:ea typeface="+mn-ea"/>
              </a:rPr>
              <a:t>３</a:t>
            </a:r>
            <a:r>
              <a:rPr lang="en-US" altLang="ja-JP" sz="1400" b="1" dirty="0" smtClean="0">
                <a:latin typeface="+mn-ea"/>
                <a:ea typeface="+mn-ea"/>
              </a:rPr>
              <a:t>G and Echo </a:t>
            </a:r>
            <a:r>
              <a:rPr lang="ja-JP" altLang="en-US" sz="1400" b="1" dirty="0" smtClean="0">
                <a:latin typeface="+mn-ea"/>
                <a:ea typeface="+mn-ea"/>
              </a:rPr>
              <a:t>）</a:t>
            </a:r>
            <a:endParaRPr lang="en-US" altLang="ja-JP" sz="1400" b="1" dirty="0">
              <a:latin typeface="+mn-ea"/>
              <a:ea typeface="+mn-ea"/>
            </a:endParaRPr>
          </a:p>
          <a:p>
            <a:r>
              <a:rPr lang="en-US" altLang="ja-JP" sz="1400" b="1" dirty="0" smtClean="0">
                <a:latin typeface="+mn-ea"/>
                <a:ea typeface="+mn-ea"/>
              </a:rPr>
              <a:t>    10 min </a:t>
            </a:r>
            <a:r>
              <a:rPr lang="ja-JP" altLang="en-US" sz="1400" b="1" dirty="0" smtClean="0">
                <a:latin typeface="+mn-ea"/>
                <a:ea typeface="+mn-ea"/>
              </a:rPr>
              <a:t>ｘ １</a:t>
            </a:r>
            <a:endParaRPr lang="en-US" altLang="ja-JP" sz="1400" b="1" dirty="0" smtClean="0">
              <a:latin typeface="+mn-ea"/>
              <a:ea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神経内科ロールプレイ</a:t>
            </a:r>
            <a:endParaRPr lang="en-US" altLang="ja-JP" sz="1400" b="1" dirty="0" smtClean="0">
              <a:latin typeface="+mn-ea"/>
            </a:endParaRPr>
          </a:p>
          <a:p>
            <a:r>
              <a:rPr lang="en-US" altLang="ja-JP" sz="1400" b="1" dirty="0" smtClean="0">
                <a:latin typeface="+mn-ea"/>
              </a:rPr>
              <a:t>(Neurology:12 min </a:t>
            </a:r>
            <a:r>
              <a:rPr lang="ja-JP" altLang="en-US" sz="1400" b="1" dirty="0">
                <a:latin typeface="+mn-ea"/>
              </a:rPr>
              <a:t>ｘ １</a:t>
            </a:r>
            <a:r>
              <a:rPr lang="ja-JP" altLang="en-US" sz="1400" b="1" dirty="0" smtClean="0">
                <a:latin typeface="+mn-ea"/>
              </a:rPr>
              <a:t>）</a:t>
            </a:r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>
              <a:latin typeface="+mn-ea"/>
            </a:endParaRPr>
          </a:p>
          <a:p>
            <a:r>
              <a:rPr lang="ja-JP" altLang="en-US" sz="1400" b="1" u="sng" dirty="0">
                <a:solidFill>
                  <a:srgbClr val="990033"/>
                </a:solidFill>
                <a:latin typeface="+mn-ea"/>
              </a:rPr>
              <a:t>各科実習</a:t>
            </a:r>
            <a:endParaRPr lang="en-US" altLang="ja-JP" sz="1400" b="1" u="sng" dirty="0">
              <a:solidFill>
                <a:srgbClr val="990033"/>
              </a:solidFill>
              <a:latin typeface="+mn-ea"/>
            </a:endParaRPr>
          </a:p>
          <a:p>
            <a:r>
              <a:rPr lang="ja-JP" altLang="en-US" sz="1400" b="1" u="sng" dirty="0">
                <a:solidFill>
                  <a:srgbClr val="990033"/>
                </a:solidFill>
                <a:latin typeface="+mn-ea"/>
              </a:rPr>
              <a:t>　　終了時ＯＳＣＥ推奨</a:t>
            </a:r>
            <a:endParaRPr lang="en-US" altLang="ja-JP" sz="1400" b="1" u="sng" dirty="0">
              <a:solidFill>
                <a:srgbClr val="990033"/>
              </a:solidFill>
              <a:latin typeface="+mn-ea"/>
            </a:endParaRPr>
          </a:p>
          <a:p>
            <a:endParaRPr lang="en-US" altLang="ja-JP" sz="1400" b="1" dirty="0" smtClean="0">
              <a:latin typeface="+mn-ea"/>
            </a:endParaRPr>
          </a:p>
          <a:p>
            <a:endParaRPr lang="en-US" altLang="ja-JP" sz="1400" b="1" dirty="0" smtClean="0">
              <a:latin typeface="+mn-ea"/>
              <a:ea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34066" y="1338411"/>
            <a:ext cx="139814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ペーパー試験</a:t>
            </a:r>
            <a:endParaRPr lang="en-US" altLang="ja-JP" sz="1600" b="1" dirty="0" smtClean="0"/>
          </a:p>
          <a:p>
            <a:r>
              <a:rPr kumimoji="1" lang="ja-JP" altLang="en-US" sz="1600" b="1" dirty="0" smtClean="0"/>
              <a:t>（統一試験）</a:t>
            </a:r>
            <a:endParaRPr kumimoji="1" lang="ja-JP" altLang="en-US" sz="1600" b="1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954326" y="956924"/>
            <a:ext cx="189507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＋パフォマンス</a:t>
            </a:r>
            <a:r>
              <a:rPr lang="ja-JP" altLang="en-US" sz="1600" b="1" dirty="0" smtClean="0"/>
              <a:t>評価</a:t>
            </a:r>
            <a:endParaRPr kumimoji="1" lang="ja-JP" altLang="en-US" sz="1600" b="1" dirty="0"/>
          </a:p>
        </p:txBody>
      </p:sp>
      <p:sp>
        <p:nvSpPr>
          <p:cNvPr id="4" name="左中かっこ 3"/>
          <p:cNvSpPr/>
          <p:nvPr/>
        </p:nvSpPr>
        <p:spPr>
          <a:xfrm>
            <a:off x="5902590" y="366312"/>
            <a:ext cx="993350" cy="173765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左中かっこ 73"/>
          <p:cNvSpPr/>
          <p:nvPr/>
        </p:nvSpPr>
        <p:spPr>
          <a:xfrm>
            <a:off x="6630832" y="697278"/>
            <a:ext cx="393289" cy="1503053"/>
          </a:xfrm>
          <a:prstGeom prst="leftBrac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2960227"/>
            <a:ext cx="2457766" cy="388438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2666422" y="1617362"/>
            <a:ext cx="2182008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ja-JP" altLang="en-US" b="1" dirty="0"/>
              <a:t>アクティブラーニング</a:t>
            </a:r>
            <a:endParaRPr lang="en-US" altLang="ja-JP" b="1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519270" y="5754568"/>
            <a:ext cx="2536272" cy="10772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金曜日：夕　</a:t>
            </a:r>
            <a:r>
              <a:rPr kumimoji="1" lang="ja-JP" altLang="en-US" sz="1600" b="1" dirty="0" smtClean="0">
                <a:solidFill>
                  <a:srgbClr val="CC0066"/>
                </a:solidFill>
              </a:rPr>
              <a:t>実習班</a:t>
            </a:r>
            <a:r>
              <a:rPr lang="en-US" altLang="ja-JP" sz="1600" b="1" dirty="0" smtClean="0">
                <a:solidFill>
                  <a:srgbClr val="CC0066"/>
                </a:solidFill>
              </a:rPr>
              <a:t>TBL</a:t>
            </a:r>
            <a:endParaRPr lang="ja-JP" altLang="en-US" sz="1600" b="1" dirty="0">
              <a:solidFill>
                <a:srgbClr val="CC0066"/>
              </a:solidFill>
            </a:endParaRPr>
          </a:p>
          <a:p>
            <a:r>
              <a:rPr kumimoji="1" lang="ja-JP" altLang="en-US" sz="1600" b="1" dirty="0" smtClean="0"/>
              <a:t>（チーム間のバランス良）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各科横断的</a:t>
            </a:r>
            <a:r>
              <a:rPr lang="ja-JP" altLang="en-US" sz="1600" b="1" dirty="0" smtClean="0"/>
              <a:t>症例検討</a:t>
            </a:r>
            <a:r>
              <a:rPr kumimoji="1" lang="ja-JP" altLang="en-US" sz="1600" b="1" dirty="0" smtClean="0"/>
              <a:t>統合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カンファレンス企画</a:t>
            </a:r>
            <a:endParaRPr kumimoji="1" lang="en-US" altLang="ja-JP" sz="1600" b="1" dirty="0" smtClean="0"/>
          </a:p>
        </p:txBody>
      </p:sp>
      <p:sp>
        <p:nvSpPr>
          <p:cNvPr id="5" name="右矢印 4"/>
          <p:cNvSpPr/>
          <p:nvPr/>
        </p:nvSpPr>
        <p:spPr>
          <a:xfrm>
            <a:off x="2001360" y="116632"/>
            <a:ext cx="6538980" cy="7792617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b="1" dirty="0" smtClean="0">
                <a:solidFill>
                  <a:schemeClr val="tx1"/>
                </a:solidFill>
              </a:rPr>
              <a:t>　</a:t>
            </a:r>
            <a:r>
              <a:rPr lang="ja-JP" altLang="en-US" sz="2400" b="1" dirty="0" smtClean="0">
                <a:solidFill>
                  <a:schemeClr val="tx1"/>
                </a:solidFill>
              </a:rPr>
              <a:t>アクティブラーニング推進の突破口</a:t>
            </a:r>
            <a:endParaRPr lang="en-US" altLang="ja-JP" sz="2400" b="1" dirty="0" smtClean="0">
              <a:solidFill>
                <a:schemeClr val="tx1"/>
              </a:solidFill>
            </a:endParaRPr>
          </a:p>
          <a:p>
            <a:r>
              <a:rPr lang="ja-JP" altLang="en-US" sz="2400" b="1" dirty="0">
                <a:solidFill>
                  <a:schemeClr val="tx1"/>
                </a:solidFill>
              </a:rPr>
              <a:t>　</a:t>
            </a:r>
            <a:r>
              <a:rPr lang="ja-JP" altLang="en-US" sz="1400" b="1" dirty="0">
                <a:solidFill>
                  <a:schemeClr val="tx1"/>
                </a:solidFill>
              </a:rPr>
              <a:t>すべては患者さんのため</a:t>
            </a:r>
            <a:r>
              <a:rPr lang="ja-JP" altLang="en-US" sz="1400" b="1" dirty="0" smtClean="0">
                <a:solidFill>
                  <a:schemeClr val="tx1"/>
                </a:solidFill>
              </a:rPr>
              <a:t>に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r>
              <a:rPr lang="ja-JP" altLang="en-US" sz="1400" b="1" u="sng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〇開始時期</a:t>
            </a:r>
            <a:endParaRPr lang="en-US" altLang="ja-JP" sz="1400" b="1" u="sng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　　１．</a:t>
            </a:r>
            <a:r>
              <a:rPr lang="ja-JP" altLang="ja-JP" sz="1400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入学直後</a:t>
            </a:r>
            <a:r>
              <a:rPr lang="ja-JP" altLang="ja-JP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から</a:t>
            </a:r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通年でアクティブラーニング</a:t>
            </a:r>
            <a:r>
              <a:rPr lang="ja-JP" altLang="ja-JP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の手法を駆使</a:t>
            </a:r>
            <a:endParaRPr lang="en-US" altLang="ja-JP" sz="1400" b="1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u="sng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〇目的</a:t>
            </a:r>
            <a:r>
              <a:rPr lang="ja-JP" altLang="en-US" sz="1400" b="1" u="sng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意識と戦略明確化</a:t>
            </a:r>
            <a:endParaRPr lang="en-US" altLang="ja-JP" sz="1400" b="1" u="sng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　　２．アクティブラーニングはなぜ重要か？　</a:t>
            </a:r>
            <a:endParaRPr lang="en-US" altLang="ja-JP" sz="1400" b="1" dirty="0" smtClean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　</a:t>
            </a:r>
            <a:r>
              <a:rPr lang="ja-JP" altLang="en-US" sz="1400" b="1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　　</a:t>
            </a:r>
            <a:r>
              <a:rPr lang="ja-JP" altLang="en-US" sz="1400" b="1" u="sng" dirty="0" smtClean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診療</a:t>
            </a:r>
            <a:r>
              <a:rPr lang="ja-JP" altLang="en-US" sz="1400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参加型臨床実習充実＝教育目標（知識・技術・態度</a:t>
            </a:r>
            <a:r>
              <a:rPr lang="ja-JP" altLang="en-US" sz="1400" b="1" u="sng" dirty="0" smtClean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）</a:t>
            </a:r>
            <a:endParaRPr lang="en-US" altLang="ja-JP" sz="1400" b="1" u="sng" dirty="0" smtClean="0">
              <a:solidFill>
                <a:srgbClr val="CC0066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　</a:t>
            </a:r>
            <a:r>
              <a:rPr lang="ja-JP" altLang="en-US" sz="1400" b="1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　　を明示</a:t>
            </a:r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する。</a:t>
            </a:r>
            <a:endParaRPr lang="en-US" altLang="ja-JP" sz="1400" b="1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</a:rPr>
              <a:t>　　３．</a:t>
            </a:r>
            <a:r>
              <a:rPr lang="ja-JP" altLang="en-US" sz="1400" b="1" u="sng" dirty="0">
                <a:solidFill>
                  <a:srgbClr val="CC0066"/>
                </a:solidFill>
                <a:latin typeface="+mj-ea"/>
              </a:rPr>
              <a:t>重要症例・事例・病態ベース</a:t>
            </a:r>
            <a:r>
              <a:rPr lang="ja-JP" altLang="en-US" sz="1400" b="1" dirty="0">
                <a:solidFill>
                  <a:schemeClr val="tx1"/>
                </a:solidFill>
                <a:latin typeface="+mj-ea"/>
              </a:rPr>
              <a:t>（あるいは一部結びつける</a:t>
            </a:r>
            <a:r>
              <a:rPr lang="ja-JP" altLang="en-US" sz="1400" b="1" dirty="0" smtClean="0">
                <a:solidFill>
                  <a:schemeClr val="tx1"/>
                </a:solidFill>
                <a:latin typeface="+mj-ea"/>
              </a:rPr>
              <a:t>形</a:t>
            </a:r>
            <a:endParaRPr lang="en-US" altLang="ja-JP" sz="1400" b="1" dirty="0" smtClean="0">
              <a:solidFill>
                <a:schemeClr val="tx1"/>
              </a:solidFill>
              <a:latin typeface="+mj-ea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</a:rPr>
              <a:t>　</a:t>
            </a:r>
            <a:r>
              <a:rPr lang="ja-JP" altLang="en-US" sz="1400" b="1" dirty="0" smtClean="0">
                <a:solidFill>
                  <a:schemeClr val="tx1"/>
                </a:solidFill>
                <a:latin typeface="+mj-ea"/>
              </a:rPr>
              <a:t>　　　式</a:t>
            </a:r>
            <a:r>
              <a:rPr lang="ja-JP" altLang="en-US" sz="1400" b="1" dirty="0">
                <a:solidFill>
                  <a:schemeClr val="tx1"/>
                </a:solidFill>
                <a:latin typeface="+mj-ea"/>
              </a:rPr>
              <a:t>）・各種</a:t>
            </a:r>
            <a:r>
              <a:rPr lang="ja-JP" altLang="en-US" sz="1400" b="1" dirty="0" smtClean="0">
                <a:solidFill>
                  <a:schemeClr val="tx1"/>
                </a:solidFill>
                <a:latin typeface="+mj-ea"/>
              </a:rPr>
              <a:t>シミュレーションベース</a:t>
            </a:r>
            <a:r>
              <a:rPr lang="ja-JP" altLang="en-US" sz="1400" b="1" dirty="0">
                <a:solidFill>
                  <a:schemeClr val="tx1"/>
                </a:solidFill>
                <a:latin typeface="+mj-ea"/>
              </a:rPr>
              <a:t>で各分野統合する。</a:t>
            </a:r>
            <a:endParaRPr lang="en-US" altLang="ja-JP" sz="1400" b="1" dirty="0">
              <a:solidFill>
                <a:schemeClr val="tx1"/>
              </a:solidFill>
              <a:latin typeface="+mj-ea"/>
            </a:endParaRPr>
          </a:p>
          <a:p>
            <a:r>
              <a:rPr lang="ja-JP" altLang="en-US" sz="1400" b="1" u="sng" dirty="0" smtClean="0">
                <a:solidFill>
                  <a:schemeClr val="tx1"/>
                </a:solidFill>
                <a:latin typeface="+mj-ea"/>
              </a:rPr>
              <a:t>〇</a:t>
            </a:r>
            <a:r>
              <a:rPr lang="ja-JP" altLang="en-US" sz="1400" b="1" u="sng" dirty="0">
                <a:solidFill>
                  <a:schemeClr val="tx1"/>
                </a:solidFill>
                <a:latin typeface="+mj-ea"/>
              </a:rPr>
              <a:t>効率的、効果的に</a:t>
            </a:r>
            <a:endParaRPr lang="en-US" altLang="ja-JP" sz="1400" b="1" u="sng" dirty="0">
              <a:solidFill>
                <a:schemeClr val="tx1"/>
              </a:solidFill>
              <a:latin typeface="+mj-ea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</a:rPr>
              <a:t>　　４</a:t>
            </a:r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．</a:t>
            </a:r>
            <a:r>
              <a:rPr lang="ja-JP" altLang="ja-JP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人手不足でも</a:t>
            </a:r>
            <a:r>
              <a:rPr lang="ja-JP" altLang="ja-JP" sz="1400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実現可能な形に修正</a:t>
            </a:r>
            <a:r>
              <a:rPr lang="ja-JP" altLang="ja-JP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して幅広く実施、</a:t>
            </a:r>
            <a:endParaRPr lang="en-US" altLang="ja-JP" sz="1400" b="1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　　５．</a:t>
            </a:r>
            <a:r>
              <a:rPr lang="ja-JP" altLang="ja-JP" sz="1400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効率的な</a:t>
            </a:r>
            <a:r>
              <a:rPr lang="en-US" altLang="ja-JP" sz="1400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e-</a:t>
            </a:r>
            <a:r>
              <a:rPr lang="ja-JP" altLang="ja-JP" sz="1400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ラーニング</a:t>
            </a:r>
            <a:r>
              <a:rPr lang="ja-JP" altLang="ja-JP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機能の活用</a:t>
            </a:r>
            <a:endParaRPr lang="en-US" altLang="ja-JP" sz="1400" b="1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u="sng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〇</a:t>
            </a:r>
            <a:r>
              <a:rPr lang="ja-JP" altLang="en-US" sz="1400" b="1" u="sng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質保証＝常に評価されている意識</a:t>
            </a:r>
            <a:endParaRPr lang="en-US" altLang="ja-JP" sz="1400" b="1" u="sng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　　６．</a:t>
            </a:r>
            <a:r>
              <a:rPr lang="ja-JP" altLang="en-US" sz="1400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映像・シミュレーションを利用</a:t>
            </a:r>
            <a:endParaRPr lang="en-US" altLang="ja-JP" sz="1400" b="1" u="sng" dirty="0">
              <a:solidFill>
                <a:srgbClr val="CC0066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sz="1400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段階的なパフォ－マンス</a:t>
            </a:r>
            <a:r>
              <a:rPr lang="ja-JP" altLang="ja-JP" sz="1400" b="1" u="sng" dirty="0" smtClean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評価</a:t>
            </a:r>
            <a:r>
              <a:rPr lang="ja-JP" altLang="en-US" sz="1400" b="1" u="sng" dirty="0" smtClean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（自己評価、ピア評価、映像</a:t>
            </a:r>
            <a:endParaRPr lang="en-US" altLang="ja-JP" sz="1400" b="1" u="sng" dirty="0" smtClean="0">
              <a:solidFill>
                <a:srgbClr val="CC0066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1400" b="1" u="sng" dirty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　</a:t>
            </a:r>
            <a:r>
              <a:rPr lang="ja-JP" altLang="en-US" sz="1400" b="1" u="sng" dirty="0" smtClean="0">
                <a:solidFill>
                  <a:srgbClr val="CC0066"/>
                </a:solidFill>
                <a:latin typeface="+mj-ea"/>
                <a:cs typeface="Times New Roman" panose="02020603050405020304" pitchFamily="18" charset="0"/>
              </a:rPr>
              <a:t>　　　評価含む）</a:t>
            </a:r>
            <a:r>
              <a:rPr lang="ja-JP" altLang="ja-JP" sz="1400" b="1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を</a:t>
            </a:r>
            <a:r>
              <a:rPr lang="ja-JP" altLang="ja-JP" sz="14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充実、</a:t>
            </a:r>
            <a:endParaRPr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05147" y="891829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/>
              <a:t>すべては患者さんのために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2026056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 descr="D:\DSC03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21544"/>
            <a:ext cx="10455994" cy="78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67036" y="0"/>
            <a:ext cx="8023350" cy="954107"/>
          </a:xfrm>
          <a:prstGeom prst="rect">
            <a:avLst/>
          </a:prstGeom>
          <a:solidFill>
            <a:srgbClr val="BDEE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１００％医師免許を取得する医学生の教育の質保証</a:t>
            </a:r>
            <a:endParaRPr kumimoji="1" lang="en-US" altLang="ja-JP" sz="2800" b="1" dirty="0" smtClean="0"/>
          </a:p>
          <a:p>
            <a:r>
              <a:rPr kumimoji="1" lang="ja-JP" altLang="en-US" sz="2800" b="1" dirty="0" smtClean="0"/>
              <a:t>　　　　　すべては患者さんのために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16883" y="5445224"/>
            <a:ext cx="6040436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なぜ、患者さん対応が教育の最後に？</a:t>
            </a:r>
            <a:endParaRPr kumimoji="1" lang="en-US" altLang="ja-JP" sz="2800" b="1" dirty="0" smtClean="0"/>
          </a:p>
          <a:p>
            <a:r>
              <a:rPr kumimoji="1" lang="ja-JP" altLang="en-US" sz="2800" b="1" dirty="0" smtClean="0"/>
              <a:t>本末転倒！！</a:t>
            </a:r>
            <a:endParaRPr kumimoji="1" lang="ja-JP" altLang="en-US" sz="2800" b="1" dirty="0"/>
          </a:p>
        </p:txBody>
      </p:sp>
      <p:sp>
        <p:nvSpPr>
          <p:cNvPr id="7" name="右カーブ矢印 6"/>
          <p:cNvSpPr/>
          <p:nvPr/>
        </p:nvSpPr>
        <p:spPr>
          <a:xfrm>
            <a:off x="250759" y="1700808"/>
            <a:ext cx="1432553" cy="3528392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右カーブ矢印 7"/>
          <p:cNvSpPr/>
          <p:nvPr/>
        </p:nvSpPr>
        <p:spPr>
          <a:xfrm rot="10800000">
            <a:off x="8095828" y="1685633"/>
            <a:ext cx="1432553" cy="3326614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6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SC03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10287000" cy="771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 字形矢印 2"/>
          <p:cNvSpPr/>
          <p:nvPr/>
        </p:nvSpPr>
        <p:spPr>
          <a:xfrm>
            <a:off x="246956" y="683504"/>
            <a:ext cx="9968036" cy="1764196"/>
          </a:xfrm>
          <a:prstGeom prst="notchedRightArrow">
            <a:avLst/>
          </a:prstGeom>
          <a:solidFill>
            <a:schemeClr val="accent6">
              <a:lumMod val="60000"/>
              <a:lumOff val="40000"/>
              <a:alpha val="83137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rgbClr val="990033"/>
                </a:solidFill>
              </a:rPr>
              <a:t>重要・必須症例・症状ベース</a:t>
            </a:r>
            <a:r>
              <a:rPr kumimoji="1" lang="ja-JP" altLang="en-US" sz="2000" b="1" dirty="0" smtClean="0">
                <a:solidFill>
                  <a:srgbClr val="990033"/>
                </a:solidFill>
              </a:rPr>
              <a:t>で</a:t>
            </a:r>
            <a:r>
              <a:rPr kumimoji="1" lang="ja-JP" altLang="en-US" sz="2800" b="1" dirty="0" smtClean="0">
                <a:solidFill>
                  <a:srgbClr val="990033"/>
                </a:solidFill>
              </a:rPr>
              <a:t>内容を精選</a:t>
            </a:r>
            <a:r>
              <a:rPr kumimoji="1" lang="ja-JP" altLang="en-US" sz="2000" b="1" dirty="0" smtClean="0">
                <a:solidFill>
                  <a:srgbClr val="990033"/>
                </a:solidFill>
              </a:rPr>
              <a:t>し（コアカリ）</a:t>
            </a:r>
            <a:endParaRPr kumimoji="1" lang="en-US" altLang="ja-JP" b="1" dirty="0" smtClean="0">
              <a:solidFill>
                <a:srgbClr val="990033"/>
              </a:solidFill>
            </a:endParaRPr>
          </a:p>
          <a:p>
            <a:pPr algn="ctr"/>
            <a:r>
              <a:rPr lang="ja-JP" altLang="en-US" sz="2000" b="1" dirty="0">
                <a:solidFill>
                  <a:srgbClr val="990033"/>
                </a:solidFill>
              </a:rPr>
              <a:t>　</a:t>
            </a:r>
            <a:r>
              <a:rPr kumimoji="1" lang="ja-JP" altLang="en-US" sz="2800" b="1" dirty="0" smtClean="0">
                <a:solidFill>
                  <a:srgbClr val="990033"/>
                </a:solidFill>
              </a:rPr>
              <a:t>各分野統合</a:t>
            </a:r>
            <a:r>
              <a:rPr lang="ja-JP" altLang="en-US" sz="2800" b="1" dirty="0">
                <a:solidFill>
                  <a:srgbClr val="990033"/>
                </a:solidFill>
              </a:rPr>
              <a:t>＝</a:t>
            </a:r>
            <a:r>
              <a:rPr kumimoji="1" lang="ja-JP" altLang="en-US" sz="2800" b="1" dirty="0" smtClean="0">
                <a:solidFill>
                  <a:srgbClr val="990033"/>
                </a:solidFill>
              </a:rPr>
              <a:t>パフォーマンスレベルの基本的な臨床能力</a:t>
            </a:r>
            <a:endParaRPr kumimoji="1" lang="en-US" altLang="ja-JP" sz="2800" b="1" dirty="0" smtClean="0">
              <a:solidFill>
                <a:srgbClr val="990033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3020" y="188640"/>
            <a:ext cx="6907660" cy="830997"/>
          </a:xfrm>
          <a:prstGeom prst="rect">
            <a:avLst/>
          </a:prstGeom>
          <a:solidFill>
            <a:srgbClr val="BDEE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１００％医師免許を取得する医学生の教育の質保証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　　　　　すべては患者さんのために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7474" y="5473005"/>
            <a:ext cx="10112052" cy="138499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知識・問題解決力をどう応用するか（実践力）を、</a:t>
            </a:r>
            <a:endParaRPr kumimoji="1" lang="en-US" altLang="ja-JP" sz="2800" b="1" dirty="0" smtClean="0"/>
          </a:p>
          <a:p>
            <a:r>
              <a:rPr kumimoji="1" lang="ja-JP" altLang="en-US" sz="2800" b="1" dirty="0" smtClean="0"/>
              <a:t>各分野統合してカリキュラムの根幹に据えることで質保証</a:t>
            </a:r>
            <a:endParaRPr kumimoji="1" lang="en-US" altLang="ja-JP" sz="2800" b="1" dirty="0" smtClean="0"/>
          </a:p>
          <a:p>
            <a:r>
              <a:rPr lang="ja-JP" altLang="en-US" sz="2800" b="1" dirty="0"/>
              <a:t>　</a:t>
            </a:r>
            <a:r>
              <a:rPr kumimoji="1" lang="ja-JP" altLang="en-US" sz="2800" b="1" dirty="0" smtClean="0">
                <a:solidFill>
                  <a:srgbClr val="CC0066"/>
                </a:solidFill>
              </a:rPr>
              <a:t>＝患者さん対応（症例・症状）ベースでアクティブラーニング開始</a:t>
            </a:r>
            <a:endParaRPr kumimoji="1" lang="ja-JP" altLang="en-US" sz="28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9179"/>
            <a:ext cx="3919364" cy="4732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5325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24683"/>
            <a:ext cx="5287516" cy="6446221"/>
          </a:xfrm>
        </p:spPr>
        <p:txBody>
          <a:bodyPr>
            <a:noAutofit/>
          </a:bodyPr>
          <a:lstStyle/>
          <a:p>
            <a:pPr marL="0" lvl="0" indent="0" eaLnBrk="1" hangingPunct="1">
              <a:spcBef>
                <a:spcPts val="1200"/>
              </a:spcBef>
              <a:buNone/>
            </a:pPr>
            <a:r>
              <a:rPr lang="ja-JP" altLang="ja-JP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【アクティブラーニング方法</a:t>
            </a:r>
            <a:r>
              <a:rPr lang="ja-JP" altLang="en-US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　例</a:t>
            </a:r>
            <a:r>
              <a:rPr lang="ja-JP" altLang="ja-JP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】</a:t>
            </a:r>
            <a:r>
              <a:rPr lang="ja-JP" altLang="ja-JP" sz="1800" b="1" u="sng" dirty="0" smtClean="0">
                <a:cs typeface="ＭＳ Ｐゴシック" charset="-128"/>
              </a:rPr>
              <a:t> </a:t>
            </a:r>
            <a:endParaRPr lang="en-US" altLang="ja-JP" sz="1800" b="1" u="sng" dirty="0" smtClean="0">
              <a:cs typeface="ＭＳ Ｐゴシック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・双方向性授業</a:t>
            </a:r>
            <a:endParaRPr lang="en-US" altLang="ja-JP" sz="1800" b="1" dirty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質問、レポート、クリッカー、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ペアワーク・グループワーク他）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・統合講義（基礎・臨床、学年、職種）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・多職種連携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（職種・年代横断的）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・討論・ディベート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ディスカッション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学生による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プレゼンテーション</a:t>
            </a:r>
            <a:endParaRPr lang="en-US" altLang="ja-JP" sz="1800" b="1" dirty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・ケース・メソード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：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症例ベースの展開</a:t>
            </a: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・課題学習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・修正PBL</a:t>
            </a:r>
            <a:r>
              <a:rPr lang="ja-JP" altLang="en-US" sz="1600" b="1" dirty="0" smtClean="0">
                <a:latin typeface="ＭＳ ゴシック" pitchFamily="49" charset="-128"/>
                <a:ea typeface="ＭＳ ゴシック" pitchFamily="49" charset="-128"/>
              </a:rPr>
              <a:t>(Problem/Project</a:t>
            </a:r>
            <a:r>
              <a:rPr lang="en-US" altLang="ja-JP" sz="1600" b="1" dirty="0" smtClean="0">
                <a:latin typeface="ＭＳ ゴシック" pitchFamily="49" charset="-128"/>
                <a:ea typeface="ＭＳ ゴシック" pitchFamily="49" charset="-128"/>
              </a:rPr>
              <a:t>-</a:t>
            </a:r>
            <a:r>
              <a:rPr lang="ja-JP" altLang="en-US" sz="1600" b="1" dirty="0" smtClean="0">
                <a:latin typeface="ＭＳ ゴシック" pitchFamily="49" charset="-128"/>
                <a:ea typeface="ＭＳ ゴシック" pitchFamily="49" charset="-128"/>
              </a:rPr>
              <a:t>Based Learning)</a:t>
            </a:r>
            <a:r>
              <a:rPr lang="ja-JP" altLang="ja-JP" sz="1600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・修正</a:t>
            </a:r>
            <a:r>
              <a:rPr lang="en-US" altLang="ja-JP" sz="1800" b="1" dirty="0" smtClean="0">
                <a:latin typeface="ＭＳ ゴシック" pitchFamily="49" charset="-128"/>
                <a:ea typeface="ＭＳ ゴシック" pitchFamily="49" charset="-128"/>
              </a:rPr>
              <a:t>TBL</a:t>
            </a:r>
            <a:r>
              <a:rPr lang="en-US" altLang="ja-JP" sz="1600" b="1" dirty="0" smtClean="0">
                <a:latin typeface="ＭＳ ゴシック" pitchFamily="49" charset="-128"/>
                <a:ea typeface="ＭＳ ゴシック" pitchFamily="49" charset="-128"/>
              </a:rPr>
              <a:t>(Team-</a:t>
            </a:r>
            <a:r>
              <a:rPr lang="ja-JP" altLang="en-US" sz="1600" b="1" dirty="0" smtClean="0">
                <a:latin typeface="ＭＳ ゴシック" pitchFamily="49" charset="-128"/>
                <a:ea typeface="ＭＳ ゴシック" pitchFamily="49" charset="-128"/>
              </a:rPr>
              <a:t>Based </a:t>
            </a:r>
            <a:r>
              <a:rPr lang="ja-JP" altLang="en-US" sz="1600" b="1" dirty="0">
                <a:latin typeface="ＭＳ ゴシック" pitchFamily="49" charset="-128"/>
                <a:ea typeface="ＭＳ ゴシック" pitchFamily="49" charset="-128"/>
              </a:rPr>
              <a:t>Learning</a:t>
            </a:r>
            <a:r>
              <a:rPr lang="en-US" altLang="ja-JP" sz="1600" b="1" dirty="0" smtClean="0">
                <a:latin typeface="ＭＳ ゴシック" pitchFamily="49" charset="-128"/>
                <a:ea typeface="ＭＳ ゴシック" pitchFamily="49" charset="-128"/>
              </a:rPr>
              <a:t>)</a:t>
            </a:r>
            <a:r>
              <a:rPr lang="ja-JP" altLang="en-US" sz="1600" b="1" dirty="0" smtClean="0">
                <a:latin typeface="ＭＳ ゴシック" pitchFamily="49" charset="-128"/>
                <a:ea typeface="ＭＳ ゴシック" pitchFamily="49" charset="-128"/>
              </a:rPr>
              <a:t>（座席指定）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・実験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研究配属　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・実習　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体験実習・早期臨床実習、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地域医療実習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診療参加型臨床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実習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>
            <a:off x="4567436" y="147402"/>
            <a:ext cx="6048671" cy="671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・ｅ－ラーニング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>
                <a:latin typeface="+mj-ea"/>
                <a:ea typeface="+mj-ea"/>
              </a:rPr>
              <a:t>　</a:t>
            </a:r>
            <a:r>
              <a:rPr lang="ja-JP" altLang="en-US" sz="1800" b="1" kern="0" dirty="0" smtClean="0">
                <a:latin typeface="+mj-ea"/>
                <a:ea typeface="+mj-ea"/>
              </a:rPr>
              <a:t>　資料提示、課題授業（反転授業）</a:t>
            </a:r>
            <a:r>
              <a:rPr lang="ja-JP" altLang="en-US" sz="1800" b="1" kern="0" dirty="0">
                <a:latin typeface="+mj-ea"/>
                <a:ea typeface="+mj-ea"/>
              </a:rPr>
              <a:t>、</a:t>
            </a:r>
            <a:r>
              <a:rPr lang="ja-JP" altLang="en-US" sz="1800" b="1" kern="0" dirty="0" smtClean="0">
                <a:latin typeface="+mj-ea"/>
                <a:ea typeface="+mj-ea"/>
              </a:rPr>
              <a:t>チェックテスト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・ロールプレイ：医師役・患者役（身体異常所見）・評価者役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・各種シミュレーション教育、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　　手技、各科基本診療、チーム、医療安全</a:t>
            </a:r>
            <a:endParaRPr lang="en-US" altLang="ja-JP" sz="1800" b="1" kern="0" dirty="0">
              <a:latin typeface="+mj-ea"/>
              <a:ea typeface="+mj-ea"/>
            </a:endParaRPr>
          </a:p>
          <a:p>
            <a:pPr marL="0" indent="0" eaLnBrk="1" hangingPunct="1">
              <a:buNone/>
            </a:pPr>
            <a:endParaRPr lang="ja-JP" altLang="ja-JP" sz="1800" b="1" dirty="0"/>
          </a:p>
          <a:p>
            <a:pPr marL="0" indent="0" eaLnBrk="1" hangingPunct="1">
              <a:buNone/>
            </a:pPr>
            <a:endParaRPr lang="en-US" altLang="ja-JP" sz="1800" b="1" dirty="0">
              <a:solidFill>
                <a:srgbClr val="990033"/>
              </a:solidFill>
            </a:endParaRPr>
          </a:p>
          <a:p>
            <a:pPr marL="0" indent="0" eaLnBrk="1" hangingPunct="1">
              <a:buNone/>
            </a:pPr>
            <a:endParaRPr lang="en-US" altLang="ja-JP" sz="1800" b="1" dirty="0"/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871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64" y="115566"/>
            <a:ext cx="9449510" cy="674136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51012" y="980728"/>
            <a:ext cx="1296144" cy="17281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49317" y="3068960"/>
            <a:ext cx="1296144" cy="11521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764308" y="4869160"/>
            <a:ext cx="1354856" cy="12241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207396" y="836712"/>
            <a:ext cx="1512168" cy="8640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892256" y="1196752"/>
            <a:ext cx="1512168" cy="8640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8074281" y="4000128"/>
            <a:ext cx="1512168" cy="8640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441736" y="22312"/>
            <a:ext cx="6977717" cy="6206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</a:rPr>
              <a:t>アクティブラーニング失敗結果マンダラ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28556" y="5085184"/>
            <a:ext cx="2481770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kumimoji="1" lang="en-US" altLang="ja-JP" sz="1400" b="1" dirty="0" smtClean="0"/>
          </a:p>
          <a:p>
            <a:r>
              <a:rPr kumimoji="1" lang="en-US" altLang="ja-JP" sz="1400" b="1" dirty="0" smtClean="0"/>
              <a:t>『</a:t>
            </a:r>
            <a:r>
              <a:rPr kumimoji="1" lang="ja-JP" altLang="en-US" sz="1400" b="1" dirty="0" smtClean="0"/>
              <a:t>アクティブラーニング</a:t>
            </a:r>
            <a:endParaRPr kumimoji="1" lang="en-US" altLang="ja-JP" sz="1400" b="1" dirty="0" smtClean="0"/>
          </a:p>
          <a:p>
            <a:r>
              <a:rPr kumimoji="1" lang="ja-JP" altLang="en-US" sz="1400" b="1" dirty="0" smtClean="0"/>
              <a:t>　　失敗事例ハンドブック</a:t>
            </a:r>
            <a:endParaRPr kumimoji="1" lang="en-US" altLang="ja-JP" sz="1400" b="1" dirty="0" smtClean="0"/>
          </a:p>
          <a:p>
            <a:r>
              <a:rPr kumimoji="1" lang="ja-JP" altLang="en-US" sz="1400" b="1" dirty="0" smtClean="0"/>
              <a:t>（一粒書房</a:t>
            </a:r>
            <a:endParaRPr kumimoji="1" lang="en-US" altLang="ja-JP" sz="1400" b="1" dirty="0" smtClean="0"/>
          </a:p>
          <a:p>
            <a:r>
              <a:rPr lang="ja-JP" altLang="en-US" sz="1400" b="1" dirty="0" smtClean="0"/>
              <a:t>編集：中部地域大学グループ）</a:t>
            </a:r>
            <a:endParaRPr lang="en-US" altLang="ja-JP" sz="1400" b="1" dirty="0" smtClean="0"/>
          </a:p>
          <a:p>
            <a:r>
              <a:rPr lang="ja-JP" altLang="en-US" sz="1400" b="1" dirty="0" smtClean="0"/>
              <a:t>より</a:t>
            </a:r>
            <a:r>
              <a:rPr lang="ja-JP" altLang="en-US" sz="1400" b="1" dirty="0"/>
              <a:t>引用</a:t>
            </a:r>
            <a:endParaRPr lang="en-US" altLang="ja-JP" sz="1400" b="1" dirty="0" smtClean="0"/>
          </a:p>
          <a:p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022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64" y="115566"/>
            <a:ext cx="9449510" cy="674136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51012" y="980728"/>
            <a:ext cx="1296144" cy="17281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49317" y="3068960"/>
            <a:ext cx="1296144" cy="11521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764308" y="4869160"/>
            <a:ext cx="1354856" cy="12241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207396" y="836712"/>
            <a:ext cx="1512168" cy="8640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892256" y="1196752"/>
            <a:ext cx="1512168" cy="8640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8074281" y="4000128"/>
            <a:ext cx="1512168" cy="8640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441736" y="22312"/>
            <a:ext cx="6977717" cy="6206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</a:rPr>
              <a:t>アクティブラーニング失敗結果マンダラ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364882" y="3994612"/>
            <a:ext cx="5463681" cy="2831544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１</a:t>
            </a:r>
            <a:r>
              <a:rPr lang="en-US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r>
              <a:rPr lang="ja-JP" altLang="en-US" sz="2000" b="1" dirty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指導医の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次世代育成認識</a:t>
            </a:r>
            <a:r>
              <a:rPr lang="ja-JP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不足</a:t>
            </a:r>
            <a:r>
              <a:rPr lang="ja-JP" altLang="en-US" sz="2000" b="1" dirty="0"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lang="ja-JP" altLang="ja-JP" sz="2000" b="1" dirty="0" smtClean="0">
                <a:latin typeface="+mj-ea"/>
                <a:cs typeface="Times New Roman" panose="02020603050405020304" pitchFamily="18" charset="0"/>
              </a:rPr>
              <a:t>多忙</a:t>
            </a:r>
            <a:r>
              <a:rPr lang="ja-JP" altLang="en-US" sz="2000" b="1" dirty="0" err="1" smtClean="0">
                <a:latin typeface="+mj-ea"/>
                <a:cs typeface="Times New Roman" panose="02020603050405020304" pitchFamily="18" charset="0"/>
              </a:rPr>
              <a:t>？、</a:t>
            </a:r>
            <a:endParaRPr lang="en-US" altLang="ja-JP" sz="2000" b="1" dirty="0" smtClean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b="1" dirty="0" smtClean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一</a:t>
            </a:r>
            <a:r>
              <a:rPr lang="ja-JP" altLang="en-US" b="1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方向</a:t>
            </a:r>
            <a:r>
              <a:rPr lang="ja-JP" altLang="en-US" b="1" dirty="0" smtClean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の講義の方が楽</a:t>
            </a:r>
            <a:r>
              <a:rPr lang="ja-JP" altLang="en-US" b="1" dirty="0" smtClean="0">
                <a:latin typeface="+mj-ea"/>
                <a:cs typeface="Times New Roman" panose="02020603050405020304" pitchFamily="18" charset="0"/>
              </a:rPr>
              <a:t>＝</a:t>
            </a:r>
            <a:r>
              <a:rPr lang="ja-JP" altLang="en-US" b="1" dirty="0" smtClean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しっかり教えた感覚？？</a:t>
            </a:r>
            <a:endParaRPr lang="en-US" altLang="ja-JP" b="1" dirty="0">
              <a:solidFill>
                <a:srgbClr val="C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　　　（指導側も、自分がしっかり受けたことない）</a:t>
            </a:r>
            <a:endParaRPr lang="en-US" altLang="ja-JP" sz="2000" b="1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en-US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2.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en-US" sz="2000" b="1" dirty="0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目標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が不明確</a:t>
            </a:r>
            <a:endParaRPr lang="en-US" altLang="ja-JP" sz="2000" b="1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en-US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3.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ja-JP" sz="2000" b="1" dirty="0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パフォーマンス</a:t>
            </a:r>
            <a:r>
              <a:rPr lang="ja-JP" altLang="ja-JP" sz="2000" b="1" dirty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評価</a:t>
            </a:r>
            <a:r>
              <a:rPr lang="ja-JP" altLang="ja-JP" sz="2000" b="1" dirty="0">
                <a:latin typeface="+mj-ea"/>
                <a:ea typeface="+mj-ea"/>
                <a:cs typeface="Times New Roman" panose="02020603050405020304" pitchFamily="18" charset="0"/>
              </a:rPr>
              <a:t>が</a:t>
            </a:r>
            <a:r>
              <a:rPr lang="ja-JP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不十分</a:t>
            </a:r>
            <a:endParaRPr lang="en-US" altLang="ja-JP" sz="20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en-US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4.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en-US" sz="2000" b="1" dirty="0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学生のモチベーション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上がらない</a:t>
            </a:r>
            <a:endParaRPr lang="en-US" altLang="ja-JP" sz="2000" b="1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000" b="1" dirty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　　　・</a:t>
            </a:r>
            <a:r>
              <a:rPr lang="ja-JP" altLang="ja-JP" sz="2000" b="1" dirty="0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学年</a:t>
            </a:r>
            <a:r>
              <a:rPr lang="ja-JP" altLang="ja-JP" sz="2000" b="1" dirty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が進行</a:t>
            </a:r>
            <a:r>
              <a:rPr lang="ja-JP" altLang="ja-JP" sz="2000" b="1" dirty="0">
                <a:latin typeface="+mj-ea"/>
                <a:ea typeface="+mj-ea"/>
                <a:cs typeface="Times New Roman" panose="02020603050405020304" pitchFamily="18" charset="0"/>
              </a:rPr>
              <a:t>してからの</a:t>
            </a:r>
            <a:r>
              <a:rPr lang="en-US" altLang="ja-JP" sz="2000" b="1" dirty="0">
                <a:latin typeface="+mj-ea"/>
                <a:ea typeface="+mj-ea"/>
                <a:cs typeface="Times New Roman" panose="02020603050405020304" pitchFamily="18" charset="0"/>
              </a:rPr>
              <a:t>AL</a:t>
            </a:r>
            <a:r>
              <a:rPr lang="ja-JP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導入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では。</a:t>
            </a:r>
            <a:endParaRPr lang="en-US" altLang="ja-JP" sz="2000" b="1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en-US" altLang="ja-JP" sz="2000" b="1" dirty="0">
                <a:latin typeface="+mj-ea"/>
                <a:ea typeface="+mj-ea"/>
                <a:cs typeface="Times New Roman" panose="02020603050405020304" pitchFamily="18" charset="0"/>
              </a:rPr>
              <a:t>5</a:t>
            </a:r>
            <a:r>
              <a:rPr lang="ja-JP" altLang="en-US" sz="2000" b="1" dirty="0" err="1" smtClean="0">
                <a:latin typeface="+mj-ea"/>
                <a:ea typeface="+mj-ea"/>
                <a:cs typeface="Times New Roman" panose="02020603050405020304" pitchFamily="18" charset="0"/>
              </a:rPr>
              <a:t>．</a:t>
            </a:r>
            <a:r>
              <a:rPr lang="ja-JP" altLang="en-US" sz="2000" b="1" dirty="0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継続性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が不十分</a:t>
            </a:r>
            <a:endParaRPr lang="en-US" altLang="ja-JP" sz="20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en-US" altLang="ja-JP" sz="2000" b="1" dirty="0">
                <a:latin typeface="+mj-ea"/>
                <a:ea typeface="+mj-ea"/>
                <a:cs typeface="Times New Roman" panose="02020603050405020304" pitchFamily="18" charset="0"/>
              </a:rPr>
              <a:t>6</a:t>
            </a:r>
            <a:r>
              <a:rPr lang="en-US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en-US" altLang="ja-JP" sz="2000" b="1" dirty="0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e-</a:t>
            </a:r>
            <a:r>
              <a:rPr lang="ja-JP" altLang="ja-JP" sz="2000" b="1" dirty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ラーニングの活用</a:t>
            </a:r>
            <a:r>
              <a:rPr lang="ja-JP" altLang="ja-JP" sz="2000" b="1" dirty="0">
                <a:latin typeface="+mj-ea"/>
                <a:ea typeface="+mj-ea"/>
                <a:cs typeface="Times New Roman" panose="02020603050405020304" pitchFamily="18" charset="0"/>
              </a:rPr>
              <a:t>が</a:t>
            </a:r>
            <a:r>
              <a:rPr lang="ja-JP" altLang="ja-JP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不十分</a:t>
            </a:r>
            <a:r>
              <a:rPr lang="ja-JP" altLang="en-US" sz="2000" b="1" dirty="0" smtClean="0">
                <a:latin typeface="+mj-ea"/>
                <a:ea typeface="+mj-ea"/>
                <a:cs typeface="Times New Roman" panose="02020603050405020304" pitchFamily="18" charset="0"/>
              </a:rPr>
              <a:t>　　　他</a:t>
            </a:r>
            <a:endParaRPr lang="en-US" altLang="ja-JP" sz="2000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28556" y="5085184"/>
            <a:ext cx="2481770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kumimoji="1" lang="en-US" altLang="ja-JP" sz="1400" b="1" dirty="0" smtClean="0"/>
          </a:p>
          <a:p>
            <a:r>
              <a:rPr kumimoji="1" lang="en-US" altLang="ja-JP" sz="1400" b="1" dirty="0" smtClean="0"/>
              <a:t>『</a:t>
            </a:r>
            <a:r>
              <a:rPr kumimoji="1" lang="ja-JP" altLang="en-US" sz="1400" b="1" dirty="0" smtClean="0"/>
              <a:t>アクティブラーニング</a:t>
            </a:r>
            <a:endParaRPr kumimoji="1" lang="en-US" altLang="ja-JP" sz="1400" b="1" dirty="0" smtClean="0"/>
          </a:p>
          <a:p>
            <a:r>
              <a:rPr kumimoji="1" lang="ja-JP" altLang="en-US" sz="1400" b="1" dirty="0" smtClean="0"/>
              <a:t>　　失敗事例ハンドブック</a:t>
            </a:r>
            <a:endParaRPr kumimoji="1" lang="en-US" altLang="ja-JP" sz="1400" b="1" dirty="0" smtClean="0"/>
          </a:p>
          <a:p>
            <a:r>
              <a:rPr kumimoji="1" lang="ja-JP" altLang="en-US" sz="1400" b="1" dirty="0" smtClean="0"/>
              <a:t>（一粒書房</a:t>
            </a:r>
            <a:endParaRPr kumimoji="1" lang="en-US" altLang="ja-JP" sz="1400" b="1" dirty="0" smtClean="0"/>
          </a:p>
          <a:p>
            <a:r>
              <a:rPr lang="ja-JP" altLang="en-US" sz="1400" b="1" dirty="0" smtClean="0"/>
              <a:t>編集：中部地域大学グループ）</a:t>
            </a:r>
            <a:endParaRPr lang="en-US" altLang="ja-JP" sz="1400" b="1" dirty="0" smtClean="0"/>
          </a:p>
          <a:p>
            <a:r>
              <a:rPr lang="ja-JP" altLang="en-US" sz="1400" b="1" dirty="0" smtClean="0"/>
              <a:t>より</a:t>
            </a:r>
            <a:r>
              <a:rPr lang="ja-JP" altLang="en-US" sz="1400" b="1" dirty="0"/>
              <a:t>引用</a:t>
            </a:r>
            <a:endParaRPr lang="en-US" altLang="ja-JP" sz="1400" b="1" dirty="0" smtClean="0"/>
          </a:p>
          <a:p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543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0287000" cy="98072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-12080" y="908720"/>
            <a:ext cx="1068811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u="sng" dirty="0" smtClean="0">
                <a:latin typeface="+mj-ea"/>
                <a:ea typeface="+mj-ea"/>
                <a:cs typeface="Times New Roman" panose="02020603050405020304" pitchFamily="18" charset="0"/>
              </a:rPr>
              <a:t>〇開始時期</a:t>
            </a:r>
            <a:endParaRPr lang="en-US" altLang="ja-JP" sz="2400" u="sng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　　１．</a:t>
            </a:r>
            <a:r>
              <a:rPr lang="ja-JP" altLang="ja-JP" sz="2400" dirty="0" smtClean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入学</a:t>
            </a:r>
            <a:r>
              <a:rPr lang="ja-JP" altLang="ja-JP" sz="2400" dirty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直後から</a:t>
            </a:r>
            <a:r>
              <a:rPr lang="ja-JP" altLang="en-US" sz="2400" dirty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通年</a:t>
            </a:r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でアクティブラーニング</a:t>
            </a:r>
            <a:r>
              <a:rPr lang="ja-JP" altLang="ja-JP" sz="2400" dirty="0" smtClean="0">
                <a:latin typeface="+mj-ea"/>
                <a:ea typeface="+mj-ea"/>
                <a:cs typeface="Times New Roman" panose="02020603050405020304" pitchFamily="18" charset="0"/>
              </a:rPr>
              <a:t>の</a:t>
            </a:r>
            <a:r>
              <a:rPr lang="ja-JP" altLang="ja-JP" sz="2400" dirty="0">
                <a:latin typeface="+mj-ea"/>
                <a:ea typeface="+mj-ea"/>
                <a:cs typeface="Times New Roman" panose="02020603050405020304" pitchFamily="18" charset="0"/>
              </a:rPr>
              <a:t>手法を</a:t>
            </a:r>
            <a:r>
              <a:rPr lang="ja-JP" altLang="ja-JP" sz="2400" dirty="0" smtClean="0">
                <a:latin typeface="+mj-ea"/>
                <a:ea typeface="+mj-ea"/>
                <a:cs typeface="Times New Roman" panose="02020603050405020304" pitchFamily="18" charset="0"/>
              </a:rPr>
              <a:t>駆使</a:t>
            </a:r>
            <a:endParaRPr lang="en-US" altLang="ja-JP" sz="24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endParaRPr lang="en-US" altLang="ja-JP" sz="24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u="sng" dirty="0" smtClean="0">
                <a:latin typeface="+mj-ea"/>
                <a:ea typeface="+mj-ea"/>
                <a:cs typeface="Times New Roman" panose="02020603050405020304" pitchFamily="18" charset="0"/>
              </a:rPr>
              <a:t>〇目的意識と戦略明確化　（臨床実習前教育～臨床実習中）</a:t>
            </a:r>
            <a:endParaRPr lang="en-US" altLang="ja-JP" sz="2400" u="sng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　　２．アクティブラーニング</a:t>
            </a:r>
            <a:r>
              <a:rPr lang="ja-JP" altLang="en-US" sz="2400" dirty="0">
                <a:latin typeface="+mj-ea"/>
                <a:ea typeface="+mj-ea"/>
                <a:cs typeface="Times New Roman" panose="02020603050405020304" pitchFamily="18" charset="0"/>
              </a:rPr>
              <a:t>はなぜ重要か？　</a:t>
            </a:r>
            <a:endParaRPr lang="en-US" altLang="ja-JP" sz="24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+mj-ea"/>
                <a:ea typeface="+mj-ea"/>
                <a:cs typeface="Times New Roman" panose="02020603050405020304" pitchFamily="18" charset="0"/>
              </a:rPr>
              <a:t>　　　　</a:t>
            </a:r>
            <a:r>
              <a:rPr lang="ja-JP" altLang="en-US" sz="2400" dirty="0" smtClean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診療参加型臨床実習充実＝教育目標（知識・技術・態度）</a:t>
            </a:r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を</a:t>
            </a:r>
            <a:r>
              <a:rPr lang="ja-JP" altLang="en-US" sz="2400" dirty="0">
                <a:latin typeface="+mj-ea"/>
                <a:ea typeface="+mj-ea"/>
                <a:cs typeface="Times New Roman" panose="02020603050405020304" pitchFamily="18" charset="0"/>
              </a:rPr>
              <a:t>明示する</a:t>
            </a:r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。</a:t>
            </a:r>
            <a:endParaRPr lang="en-US" altLang="ja-JP" sz="24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dirty="0" smtClean="0">
                <a:latin typeface="+mj-ea"/>
                <a:ea typeface="+mj-ea"/>
              </a:rPr>
              <a:t>　　３．</a:t>
            </a:r>
            <a:r>
              <a:rPr lang="ja-JP" altLang="en-US" sz="2400" dirty="0" smtClean="0">
                <a:solidFill>
                  <a:srgbClr val="CC0066"/>
                </a:solidFill>
                <a:latin typeface="+mj-ea"/>
                <a:ea typeface="+mj-ea"/>
              </a:rPr>
              <a:t>重要症例・事例・病態ベース</a:t>
            </a:r>
            <a:r>
              <a:rPr lang="ja-JP" altLang="en-US" sz="2400" dirty="0" smtClean="0">
                <a:latin typeface="+mj-ea"/>
                <a:ea typeface="+mj-ea"/>
              </a:rPr>
              <a:t>（あるいは一部結びつける形式）・各種シミュ</a:t>
            </a:r>
            <a:endParaRPr lang="en-US" altLang="ja-JP" sz="2400" dirty="0" smtClean="0">
              <a:latin typeface="+mj-ea"/>
              <a:ea typeface="+mj-ea"/>
            </a:endParaRPr>
          </a:p>
          <a:p>
            <a:r>
              <a:rPr lang="ja-JP" altLang="en-US" sz="2400" dirty="0">
                <a:latin typeface="+mj-ea"/>
                <a:ea typeface="+mj-ea"/>
              </a:rPr>
              <a:t>　</a:t>
            </a:r>
            <a:r>
              <a:rPr lang="ja-JP" altLang="en-US" sz="2400" dirty="0" smtClean="0">
                <a:latin typeface="+mj-ea"/>
                <a:ea typeface="+mj-ea"/>
              </a:rPr>
              <a:t>　　　レーションベースで各分野統合する。</a:t>
            </a:r>
            <a:endParaRPr lang="en-US" altLang="ja-JP" sz="2400" dirty="0" smtClean="0">
              <a:latin typeface="+mj-ea"/>
              <a:ea typeface="+mj-ea"/>
            </a:endParaRPr>
          </a:p>
          <a:p>
            <a:endParaRPr lang="en-US" altLang="ja-JP" sz="2400" dirty="0" smtClean="0">
              <a:latin typeface="+mj-ea"/>
              <a:ea typeface="+mj-ea"/>
            </a:endParaRPr>
          </a:p>
          <a:p>
            <a:r>
              <a:rPr lang="ja-JP" altLang="en-US" sz="2400" u="sng" dirty="0" smtClean="0">
                <a:latin typeface="+mj-ea"/>
                <a:ea typeface="+mj-ea"/>
              </a:rPr>
              <a:t>〇効率的、効果的に</a:t>
            </a:r>
            <a:endParaRPr lang="en-US" altLang="ja-JP" sz="2400" u="sng" dirty="0" smtClean="0">
              <a:latin typeface="+mj-ea"/>
              <a:ea typeface="+mj-ea"/>
            </a:endParaRPr>
          </a:p>
          <a:p>
            <a:r>
              <a:rPr lang="ja-JP" altLang="en-US" sz="2400" dirty="0">
                <a:latin typeface="+mj-ea"/>
                <a:ea typeface="+mj-ea"/>
              </a:rPr>
              <a:t>　</a:t>
            </a:r>
            <a:r>
              <a:rPr lang="ja-JP" altLang="en-US" sz="2400" dirty="0" smtClean="0">
                <a:latin typeface="+mj-ea"/>
                <a:ea typeface="+mj-ea"/>
              </a:rPr>
              <a:t>　４</a:t>
            </a:r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．</a:t>
            </a:r>
            <a:r>
              <a:rPr lang="ja-JP" altLang="ja-JP" sz="2400" dirty="0" smtClean="0">
                <a:latin typeface="+mj-ea"/>
                <a:ea typeface="+mj-ea"/>
                <a:cs typeface="Times New Roman" panose="02020603050405020304" pitchFamily="18" charset="0"/>
              </a:rPr>
              <a:t>人</a:t>
            </a:r>
            <a:r>
              <a:rPr lang="ja-JP" altLang="ja-JP" sz="2400" dirty="0">
                <a:latin typeface="+mj-ea"/>
                <a:ea typeface="+mj-ea"/>
                <a:cs typeface="Times New Roman" panose="02020603050405020304" pitchFamily="18" charset="0"/>
              </a:rPr>
              <a:t>手不足でも実現可能な形に</a:t>
            </a:r>
            <a:r>
              <a:rPr lang="ja-JP" altLang="ja-JP" sz="2400" dirty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修正して幅広く</a:t>
            </a:r>
            <a:r>
              <a:rPr lang="ja-JP" altLang="ja-JP" sz="2400" dirty="0">
                <a:latin typeface="+mj-ea"/>
                <a:ea typeface="+mj-ea"/>
                <a:cs typeface="Times New Roman" panose="02020603050405020304" pitchFamily="18" charset="0"/>
              </a:rPr>
              <a:t>実施</a:t>
            </a:r>
            <a:r>
              <a:rPr lang="ja-JP" altLang="ja-JP" sz="2400" dirty="0" smtClean="0"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endParaRPr lang="en-US" altLang="ja-JP" sz="24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　　５．</a:t>
            </a:r>
            <a:r>
              <a:rPr lang="ja-JP" altLang="ja-JP" sz="2400" dirty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効率的な</a:t>
            </a:r>
            <a:r>
              <a:rPr lang="en-US" altLang="ja-JP" sz="2400" dirty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e-</a:t>
            </a:r>
            <a:r>
              <a:rPr lang="ja-JP" altLang="ja-JP" sz="2400" dirty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ラーニング</a:t>
            </a:r>
            <a:r>
              <a:rPr lang="ja-JP" altLang="ja-JP" sz="2400" dirty="0">
                <a:latin typeface="+mj-ea"/>
                <a:ea typeface="+mj-ea"/>
                <a:cs typeface="Times New Roman" panose="02020603050405020304" pitchFamily="18" charset="0"/>
              </a:rPr>
              <a:t>機能の</a:t>
            </a:r>
            <a:r>
              <a:rPr lang="ja-JP" altLang="ja-JP" sz="2400" dirty="0" smtClean="0">
                <a:latin typeface="+mj-ea"/>
                <a:ea typeface="+mj-ea"/>
                <a:cs typeface="Times New Roman" panose="02020603050405020304" pitchFamily="18" charset="0"/>
              </a:rPr>
              <a:t>活用</a:t>
            </a:r>
            <a:endParaRPr lang="en-US" altLang="ja-JP" sz="24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endParaRPr lang="en-US" altLang="ja-JP" sz="24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u="sng" dirty="0" smtClean="0">
                <a:latin typeface="+mj-ea"/>
                <a:ea typeface="+mj-ea"/>
                <a:cs typeface="Times New Roman" panose="02020603050405020304" pitchFamily="18" charset="0"/>
              </a:rPr>
              <a:t>〇質保証＝常に評価されている意識</a:t>
            </a:r>
            <a:endParaRPr lang="en-US" altLang="ja-JP" sz="2400" u="sng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　　６．</a:t>
            </a:r>
            <a:r>
              <a:rPr lang="ja-JP" altLang="en-US" sz="2400" dirty="0" smtClean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映像・シミュレーション</a:t>
            </a:r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を利用</a:t>
            </a:r>
            <a:endParaRPr lang="en-US" altLang="ja-JP" sz="24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　　７．</a:t>
            </a:r>
            <a:r>
              <a:rPr lang="ja-JP" altLang="ja-JP" sz="2400" dirty="0" smtClean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段階的</a:t>
            </a:r>
            <a:r>
              <a:rPr lang="ja-JP" altLang="ja-JP" sz="2400" dirty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なパフォ－マンス</a:t>
            </a:r>
            <a:r>
              <a:rPr lang="ja-JP" altLang="ja-JP" sz="2400" dirty="0" smtClean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評価</a:t>
            </a:r>
            <a:r>
              <a:rPr lang="ja-JP" altLang="ja-JP" sz="2400" dirty="0" smtClean="0">
                <a:latin typeface="+mj-ea"/>
                <a:ea typeface="+mj-ea"/>
                <a:cs typeface="Times New Roman" panose="02020603050405020304" pitchFamily="18" charset="0"/>
              </a:rPr>
              <a:t>充実</a:t>
            </a:r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（</a:t>
            </a:r>
            <a:r>
              <a:rPr lang="ja-JP" altLang="en-US" sz="2400" dirty="0" smtClean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ピア評価、自己評価</a:t>
            </a:r>
            <a:r>
              <a:rPr lang="ja-JP" altLang="ja-JP" sz="2400" dirty="0" smtClean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lang="ja-JP" altLang="en-US" sz="2400" dirty="0" smtClean="0">
                <a:solidFill>
                  <a:srgbClr val="CC0066"/>
                </a:solidFill>
                <a:latin typeface="+mj-ea"/>
                <a:ea typeface="+mj-ea"/>
                <a:cs typeface="Times New Roman" panose="02020603050405020304" pitchFamily="18" charset="0"/>
              </a:rPr>
              <a:t>映像評価</a:t>
            </a:r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含む）</a:t>
            </a:r>
            <a:endParaRPr lang="en-US" altLang="ja-JP" sz="24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　　</a:t>
            </a:r>
            <a:endParaRPr lang="en-US" altLang="ja-JP" sz="24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en-US" sz="2400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endParaRPr lang="ja-JP" altLang="en-US" sz="2800" dirty="0">
              <a:latin typeface="+mj-ea"/>
              <a:ea typeface="+mj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8478" y="116632"/>
            <a:ext cx="100985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+mj-ea"/>
                <a:cs typeface="Times New Roman" panose="02020603050405020304" pitchFamily="18" charset="0"/>
              </a:rPr>
              <a:t>アクティブラーニング推進の突破口　：　</a:t>
            </a:r>
            <a:r>
              <a:rPr lang="ja-JP" altLang="en-US" sz="2400" b="1" dirty="0" smtClean="0">
                <a:solidFill>
                  <a:srgbClr val="CC0066"/>
                </a:solidFill>
              </a:rPr>
              <a:t>すべて</a:t>
            </a:r>
            <a:r>
              <a:rPr lang="ja-JP" altLang="en-US" sz="2400" b="1" dirty="0">
                <a:solidFill>
                  <a:srgbClr val="CC0066"/>
                </a:solidFill>
              </a:rPr>
              <a:t>は患者さんのため</a:t>
            </a:r>
            <a:r>
              <a:rPr lang="ja-JP" altLang="en-US" sz="2400" b="1" dirty="0" smtClean="0">
                <a:solidFill>
                  <a:srgbClr val="CC0066"/>
                </a:solidFill>
              </a:rPr>
              <a:t>に</a:t>
            </a:r>
            <a:endParaRPr lang="en-US" altLang="ja-JP" sz="2800" dirty="0" smtClean="0">
              <a:solidFill>
                <a:srgbClr val="CC0066"/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sz="2400" dirty="0" smtClean="0">
                <a:latin typeface="+mj-ea"/>
                <a:cs typeface="Times New Roman" panose="02020603050405020304" pitchFamily="18" charset="0"/>
              </a:rPr>
              <a:t>　　</a:t>
            </a:r>
            <a:r>
              <a:rPr lang="en-US" altLang="ja-JP" sz="2400" b="1" kern="0" dirty="0">
                <a:latin typeface="+mj-ea"/>
                <a:cs typeface="ＭＳ ゴシック" panose="020B0609070205080204" pitchFamily="49" charset="-128"/>
              </a:rPr>
              <a:t> </a:t>
            </a:r>
            <a:r>
              <a:rPr lang="ja-JP" altLang="en-US" sz="2400" b="1" kern="0" dirty="0" smtClean="0">
                <a:latin typeface="+mj-ea"/>
                <a:cs typeface="ＭＳ ゴシック" panose="020B0609070205080204" pitchFamily="49" charset="-128"/>
              </a:rPr>
              <a:t>　　　　　　</a:t>
            </a:r>
            <a:r>
              <a:rPr lang="ja-JP" altLang="en-US" sz="2400" b="1" kern="0" dirty="0" err="1" smtClean="0">
                <a:latin typeface="+mj-ea"/>
                <a:cs typeface="ＭＳ ゴシック" panose="020B0609070205080204" pitchFamily="49" charset="-128"/>
              </a:rPr>
              <a:t>ー</a:t>
            </a:r>
            <a:r>
              <a:rPr lang="en-US" altLang="ja-JP" sz="2400" b="1" kern="0" dirty="0" smtClean="0">
                <a:latin typeface="+mj-ea"/>
                <a:cs typeface="ＭＳ ゴシック" panose="020B0609070205080204" pitchFamily="49" charset="-128"/>
              </a:rPr>
              <a:t>1</a:t>
            </a:r>
            <a:r>
              <a:rPr lang="ja-JP" altLang="ja-JP" sz="2400" b="1" kern="0" dirty="0">
                <a:latin typeface="+mj-ea"/>
                <a:cs typeface="ＭＳ ゴシック" panose="020B0609070205080204" pitchFamily="49" charset="-128"/>
              </a:rPr>
              <a:t>年生の入学直後からシームレスにつなぐ</a:t>
            </a:r>
            <a:r>
              <a:rPr lang="ja-JP" altLang="ja-JP" sz="2400" b="1" kern="0" dirty="0" smtClean="0">
                <a:latin typeface="+mj-ea"/>
                <a:cs typeface="ＭＳ ゴシック" panose="020B0609070205080204" pitchFamily="49" charset="-128"/>
              </a:rPr>
              <a:t>工夫</a:t>
            </a:r>
            <a:r>
              <a:rPr lang="ja-JP" altLang="en-US" sz="2400" b="1" kern="0" dirty="0" err="1" smtClean="0">
                <a:latin typeface="+mj-ea"/>
                <a:cs typeface="ＭＳ ゴシック" panose="020B0609070205080204" pitchFamily="49" charset="-128"/>
              </a:rPr>
              <a:t>ー</a:t>
            </a:r>
            <a:endParaRPr lang="en-US" altLang="ja-JP" sz="2400" dirty="0"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7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690317" y="5373216"/>
            <a:ext cx="4633870" cy="3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672025" y="2761646"/>
            <a:ext cx="4633870" cy="3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690317" y="2276872"/>
            <a:ext cx="5571324" cy="47667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0" y="9179"/>
            <a:ext cx="3919364" cy="4732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5325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13084" y="68404"/>
            <a:ext cx="5287516" cy="6446221"/>
          </a:xfrm>
        </p:spPr>
        <p:txBody>
          <a:bodyPr>
            <a:noAutofit/>
          </a:bodyPr>
          <a:lstStyle/>
          <a:p>
            <a:pPr marL="0" lvl="0" indent="0" eaLnBrk="1" hangingPunct="1">
              <a:spcBef>
                <a:spcPts val="1200"/>
              </a:spcBef>
              <a:buNone/>
            </a:pPr>
            <a:r>
              <a:rPr lang="ja-JP" altLang="en-US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　</a:t>
            </a:r>
            <a:r>
              <a:rPr lang="ja-JP" altLang="ja-JP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【アクティブラーニング方法</a:t>
            </a:r>
            <a:r>
              <a:rPr lang="ja-JP" altLang="en-US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　例</a:t>
            </a:r>
            <a:r>
              <a:rPr lang="ja-JP" altLang="ja-JP" sz="1800" b="1" u="sng" dirty="0" smtClean="0">
                <a:solidFill>
                  <a:srgbClr val="000000"/>
                </a:solidFill>
                <a:latin typeface="Arial Unicode MS"/>
                <a:cs typeface="ＭＳ Ｐゴシック" charset="-128"/>
              </a:rPr>
              <a:t>】</a:t>
            </a:r>
            <a:r>
              <a:rPr lang="ja-JP" altLang="ja-JP" sz="1800" b="1" u="sng" dirty="0" smtClean="0">
                <a:cs typeface="ＭＳ Ｐゴシック" charset="-128"/>
              </a:rPr>
              <a:t> </a:t>
            </a:r>
            <a:endParaRPr lang="en-US" altLang="ja-JP" sz="1800" b="1" u="sng" dirty="0" smtClean="0">
              <a:cs typeface="ＭＳ Ｐゴシック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・双方向性授業</a:t>
            </a:r>
            <a:endParaRPr lang="en-US" altLang="ja-JP" sz="1800" b="1" dirty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質問、レポート、クリッカー、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ペアワーク・グループワーク他）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・統合講義（基礎・臨床、学年、職種）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・多職種連携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（職種・年代横断的）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・討論・ディベート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ディスカッション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学生による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プレゼンテーション</a:t>
            </a:r>
            <a:endParaRPr lang="en-US" altLang="ja-JP" sz="1800" b="1" dirty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・ケース・メソード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：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症例ベースの展開</a:t>
            </a: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・課題学習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・修正PBL</a:t>
            </a:r>
            <a:r>
              <a:rPr lang="ja-JP" altLang="en-US" sz="1600" b="1" dirty="0" smtClean="0">
                <a:latin typeface="ＭＳ ゴシック" pitchFamily="49" charset="-128"/>
                <a:ea typeface="ＭＳ ゴシック" pitchFamily="49" charset="-128"/>
              </a:rPr>
              <a:t>(Problem/Project</a:t>
            </a:r>
            <a:r>
              <a:rPr lang="en-US" altLang="ja-JP" sz="1600" b="1" dirty="0" smtClean="0">
                <a:latin typeface="ＭＳ ゴシック" pitchFamily="49" charset="-128"/>
                <a:ea typeface="ＭＳ ゴシック" pitchFamily="49" charset="-128"/>
              </a:rPr>
              <a:t>-</a:t>
            </a:r>
            <a:r>
              <a:rPr lang="ja-JP" altLang="en-US" sz="1600" b="1" dirty="0" smtClean="0">
                <a:latin typeface="ＭＳ ゴシック" pitchFamily="49" charset="-128"/>
                <a:ea typeface="ＭＳ ゴシック" pitchFamily="49" charset="-128"/>
              </a:rPr>
              <a:t>Based Learning)</a:t>
            </a:r>
            <a:r>
              <a:rPr lang="ja-JP" altLang="ja-JP" sz="1600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・修正</a:t>
            </a:r>
            <a:r>
              <a:rPr lang="en-US" altLang="ja-JP" sz="1800" b="1" dirty="0" smtClean="0">
                <a:latin typeface="ＭＳ ゴシック" pitchFamily="49" charset="-128"/>
                <a:ea typeface="ＭＳ ゴシック" pitchFamily="49" charset="-128"/>
              </a:rPr>
              <a:t>TBL</a:t>
            </a:r>
            <a:r>
              <a:rPr lang="en-US" altLang="ja-JP" sz="1600" b="1" dirty="0" smtClean="0">
                <a:latin typeface="ＭＳ ゴシック" pitchFamily="49" charset="-128"/>
                <a:ea typeface="ＭＳ ゴシック" pitchFamily="49" charset="-128"/>
              </a:rPr>
              <a:t>(Team-</a:t>
            </a:r>
            <a:r>
              <a:rPr lang="ja-JP" altLang="en-US" sz="1600" b="1" dirty="0" smtClean="0">
                <a:latin typeface="ＭＳ ゴシック" pitchFamily="49" charset="-128"/>
                <a:ea typeface="ＭＳ ゴシック" pitchFamily="49" charset="-128"/>
              </a:rPr>
              <a:t>Based </a:t>
            </a:r>
            <a:r>
              <a:rPr lang="ja-JP" altLang="en-US" sz="1600" b="1" dirty="0">
                <a:latin typeface="ＭＳ ゴシック" pitchFamily="49" charset="-128"/>
                <a:ea typeface="ＭＳ ゴシック" pitchFamily="49" charset="-128"/>
              </a:rPr>
              <a:t>Learning</a:t>
            </a:r>
            <a:r>
              <a:rPr lang="en-US" altLang="ja-JP" sz="1600" b="1" dirty="0" smtClean="0">
                <a:latin typeface="ＭＳ ゴシック" pitchFamily="49" charset="-128"/>
                <a:ea typeface="ＭＳ ゴシック" pitchFamily="49" charset="-128"/>
              </a:rPr>
              <a:t>)</a:t>
            </a:r>
            <a:r>
              <a:rPr lang="ja-JP" altLang="en-US" sz="1600" b="1" dirty="0" smtClean="0">
                <a:latin typeface="ＭＳ ゴシック" pitchFamily="49" charset="-128"/>
                <a:ea typeface="ＭＳ ゴシック" pitchFamily="49" charset="-128"/>
              </a:rPr>
              <a:t>（座席指定）</a:t>
            </a:r>
            <a:endParaRPr lang="en-US" altLang="ja-JP" sz="16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・実験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研究配属　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・実習　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体験実習・早期臨床実習、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地域医療実習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診療参加型臨床</a:t>
            </a:r>
            <a:r>
              <a:rPr lang="ja-JP" altLang="en-US" sz="1800" b="1" dirty="0">
                <a:latin typeface="ＭＳ ゴシック" pitchFamily="49" charset="-128"/>
                <a:ea typeface="ＭＳ ゴシック" pitchFamily="49" charset="-128"/>
              </a:rPr>
              <a:t>実習</a:t>
            </a: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dirty="0" smtClean="0">
                <a:latin typeface="ＭＳ ゴシック" pitchFamily="49" charset="-128"/>
                <a:ea typeface="ＭＳ ゴシック" pitchFamily="49" charset="-128"/>
              </a:rPr>
              <a:t>　　　</a:t>
            </a: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>
            <a:off x="4567436" y="147402"/>
            <a:ext cx="6048671" cy="671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・ｅ－ラーニング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>
                <a:latin typeface="+mj-ea"/>
                <a:ea typeface="+mj-ea"/>
              </a:rPr>
              <a:t>　</a:t>
            </a:r>
            <a:r>
              <a:rPr lang="ja-JP" altLang="en-US" sz="1800" b="1" kern="0" dirty="0" smtClean="0">
                <a:latin typeface="+mj-ea"/>
                <a:ea typeface="+mj-ea"/>
              </a:rPr>
              <a:t>　資料提示、課題授業（反転授業）</a:t>
            </a:r>
            <a:r>
              <a:rPr lang="ja-JP" altLang="en-US" sz="1800" b="1" kern="0" dirty="0">
                <a:latin typeface="+mj-ea"/>
                <a:ea typeface="+mj-ea"/>
              </a:rPr>
              <a:t>、</a:t>
            </a:r>
            <a:r>
              <a:rPr lang="ja-JP" altLang="en-US" sz="1800" b="1" kern="0" dirty="0" smtClean="0">
                <a:latin typeface="+mj-ea"/>
                <a:ea typeface="+mj-ea"/>
              </a:rPr>
              <a:t>チェックテスト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・ロールプレイ：医師役・患者役（身体異常所見）・評価者役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・各種シミュレーション教育、</a:t>
            </a:r>
            <a:endParaRPr lang="en-US" altLang="ja-JP" sz="1800" b="1" kern="0" dirty="0" smtClean="0">
              <a:latin typeface="+mj-ea"/>
              <a:ea typeface="+mj-ea"/>
            </a:endParaRPr>
          </a:p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ja-JP" altLang="en-US" sz="1800" b="1" kern="0" dirty="0" smtClean="0">
                <a:latin typeface="+mj-ea"/>
                <a:ea typeface="+mj-ea"/>
              </a:rPr>
              <a:t>　　手技、各科基本診療、チーム、医療安全</a:t>
            </a:r>
            <a:endParaRPr lang="en-US" altLang="ja-JP" sz="1800" b="1" kern="0" dirty="0">
              <a:latin typeface="+mj-ea"/>
              <a:ea typeface="+mj-ea"/>
            </a:endParaRPr>
          </a:p>
          <a:p>
            <a:pPr marL="0" indent="0" eaLnBrk="1" hangingPunct="1">
              <a:buNone/>
            </a:pPr>
            <a:endParaRPr lang="ja-JP" altLang="ja-JP" sz="1800" b="1" dirty="0"/>
          </a:p>
          <a:p>
            <a:pPr marL="0" indent="0" eaLnBrk="1" hangingPunct="1">
              <a:buNone/>
            </a:pPr>
            <a:endParaRPr lang="en-US" altLang="ja-JP" sz="1800" b="1" dirty="0">
              <a:solidFill>
                <a:srgbClr val="990033"/>
              </a:solidFill>
            </a:endParaRPr>
          </a:p>
          <a:p>
            <a:pPr marL="0" indent="0" eaLnBrk="1" hangingPunct="1">
              <a:buNone/>
            </a:pPr>
            <a:endParaRPr lang="en-US" altLang="ja-JP" sz="1800" b="1" dirty="0"/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ja-JP" sz="1800" b="1" kern="0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672025" y="2284974"/>
            <a:ext cx="58394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ja-JP" sz="2000" b="1" u="sng" dirty="0"/>
              <a:t>【</a:t>
            </a:r>
            <a:r>
              <a:rPr lang="ja-JP" altLang="en-US" sz="2000" b="1" u="sng" dirty="0"/>
              <a:t>アクティブラーニング充実のための</a:t>
            </a:r>
            <a:r>
              <a:rPr lang="ja-JP" altLang="en-US" sz="2000" b="1" u="sng" dirty="0" smtClean="0"/>
              <a:t>評価例</a:t>
            </a:r>
            <a:r>
              <a:rPr lang="en-US" altLang="ja-JP" sz="2000" b="1" u="sng" dirty="0"/>
              <a:t>】</a:t>
            </a:r>
            <a:endParaRPr lang="en-US" altLang="ja-JP" b="1" u="sng" kern="0" dirty="0"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 err="1">
                <a:latin typeface="+mj-ea"/>
              </a:rPr>
              <a:t>ー</a:t>
            </a:r>
            <a:r>
              <a:rPr lang="ja-JP" altLang="en-US" b="1" kern="0" dirty="0">
                <a:latin typeface="+mj-ea"/>
              </a:rPr>
              <a:t>ー　臨床実習開始前：</a:t>
            </a:r>
            <a:r>
              <a:rPr lang="en-US" altLang="ja-JP" b="1" kern="0" dirty="0">
                <a:latin typeface="+mj-ea"/>
              </a:rPr>
              <a:t>1</a:t>
            </a:r>
            <a:r>
              <a:rPr lang="ja-JP" altLang="en-US" b="1" kern="0" dirty="0">
                <a:latin typeface="+mj-ea"/>
              </a:rPr>
              <a:t>年次から可能　</a:t>
            </a:r>
            <a:r>
              <a:rPr lang="ja-JP" altLang="en-US" b="1" kern="0" dirty="0" err="1" smtClean="0">
                <a:latin typeface="+mj-ea"/>
              </a:rPr>
              <a:t>ー</a:t>
            </a:r>
            <a:r>
              <a:rPr lang="ja-JP" altLang="en-US" b="1" kern="0" dirty="0" smtClean="0">
                <a:latin typeface="+mj-ea"/>
              </a:rPr>
              <a:t>ー</a:t>
            </a:r>
            <a:endParaRPr lang="en-US" altLang="ja-JP" b="1" kern="0" dirty="0"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>
                <a:latin typeface="+mj-ea"/>
              </a:rPr>
              <a:t>・ｅ－ラーニング活用、　映像録画活用</a:t>
            </a:r>
            <a:endParaRPr lang="en-US" altLang="ja-JP" b="1" kern="0" dirty="0"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>
                <a:latin typeface="+mj-ea"/>
              </a:rPr>
              <a:t>・筆記</a:t>
            </a:r>
            <a:r>
              <a:rPr lang="ja-JP" altLang="en-US" b="1" kern="0" dirty="0" smtClean="0">
                <a:latin typeface="+mj-ea"/>
              </a:rPr>
              <a:t>試験・</a:t>
            </a:r>
            <a:r>
              <a:rPr lang="ja-JP" altLang="en-US" b="1" kern="0" dirty="0">
                <a:latin typeface="+mj-ea"/>
              </a:rPr>
              <a:t>論述</a:t>
            </a:r>
            <a:r>
              <a:rPr lang="ja-JP" altLang="en-US" b="1" kern="0" dirty="0" smtClean="0">
                <a:latin typeface="+mj-ea"/>
              </a:rPr>
              <a:t>試験・</a:t>
            </a:r>
            <a:r>
              <a:rPr lang="ja-JP" altLang="en-US" b="1" kern="0" dirty="0">
                <a:latin typeface="+mj-ea"/>
              </a:rPr>
              <a:t>口答</a:t>
            </a:r>
            <a:r>
              <a:rPr lang="ja-JP" altLang="en-US" b="1" kern="0" dirty="0" smtClean="0">
                <a:latin typeface="+mj-ea"/>
              </a:rPr>
              <a:t>試験・</a:t>
            </a:r>
            <a:r>
              <a:rPr lang="ja-JP" altLang="en-US" b="1" kern="0" dirty="0">
                <a:latin typeface="+mj-ea"/>
              </a:rPr>
              <a:t>ＣＢＴ（含★動画試験）</a:t>
            </a:r>
            <a:endParaRPr lang="en-US" altLang="ja-JP" b="1" kern="0" dirty="0">
              <a:latin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b="1" kern="0" dirty="0">
                <a:latin typeface="+mj-ea"/>
              </a:rPr>
              <a:t>・各種ピア評価　</a:t>
            </a:r>
            <a:r>
              <a:rPr lang="ja-JP" altLang="en-US" b="1" kern="0" dirty="0" smtClean="0">
                <a:latin typeface="+mj-ea"/>
              </a:rPr>
              <a:t>・自己評価　</a:t>
            </a:r>
            <a:r>
              <a:rPr lang="ja-JP" altLang="en-US" b="1" kern="0" dirty="0">
                <a:latin typeface="+mj-ea"/>
              </a:rPr>
              <a:t> ・映像評価　・</a:t>
            </a:r>
            <a:r>
              <a:rPr lang="ja-JP" altLang="ja-JP" b="1" dirty="0">
                <a:latin typeface="+mj-ea"/>
              </a:rPr>
              <a:t>観察評価</a:t>
            </a:r>
            <a:endParaRPr lang="en-US" altLang="ja-JP" b="1" dirty="0">
              <a:latin typeface="+mj-ea"/>
            </a:endParaRPr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ja-JP" altLang="ja-JP" b="1" dirty="0">
                <a:latin typeface="+mj-ea"/>
              </a:rPr>
              <a:t>ポートフォーリオ</a:t>
            </a:r>
            <a:r>
              <a:rPr lang="ja-JP" altLang="en-US" b="1" dirty="0">
                <a:latin typeface="+mj-ea"/>
              </a:rPr>
              <a:t>　（画像・動画提出含む）</a:t>
            </a:r>
            <a:endParaRPr lang="en-US" altLang="ja-JP" b="1" dirty="0">
              <a:latin typeface="+mj-ea"/>
            </a:endParaRPr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en-US" altLang="ja-JP" b="1" dirty="0" err="1">
                <a:latin typeface="+mj-ea"/>
              </a:rPr>
              <a:t>CbD</a:t>
            </a:r>
            <a:r>
              <a:rPr lang="ja-JP" altLang="ja-JP" b="1" dirty="0">
                <a:latin typeface="+mj-ea"/>
              </a:rPr>
              <a:t>　</a:t>
            </a:r>
            <a:r>
              <a:rPr lang="en-US" altLang="ja-JP" b="1" dirty="0">
                <a:latin typeface="+mj-ea"/>
              </a:rPr>
              <a:t>(case-based discussion)</a:t>
            </a:r>
            <a:r>
              <a:rPr lang="ja-JP" altLang="en-US" b="1" dirty="0">
                <a:latin typeface="+mj-ea"/>
              </a:rPr>
              <a:t>　</a:t>
            </a:r>
            <a:endParaRPr lang="en-US" altLang="ja-JP" b="1" dirty="0">
              <a:latin typeface="+mj-ea"/>
            </a:endParaRPr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en-US" altLang="ja-JP" b="1" dirty="0">
                <a:latin typeface="+mj-ea"/>
              </a:rPr>
              <a:t>OSCE</a:t>
            </a:r>
            <a:r>
              <a:rPr lang="ja-JP" altLang="en-US" b="1" dirty="0">
                <a:latin typeface="+mj-ea"/>
              </a:rPr>
              <a:t>： </a:t>
            </a:r>
            <a:r>
              <a:rPr lang="ja-JP" altLang="ja-JP" b="1" dirty="0">
                <a:latin typeface="+mj-ea"/>
              </a:rPr>
              <a:t>客観的臨床</a:t>
            </a:r>
            <a:r>
              <a:rPr lang="ja-JP" altLang="en-US" b="1" dirty="0">
                <a:latin typeface="+mj-ea"/>
              </a:rPr>
              <a:t>能力</a:t>
            </a:r>
            <a:r>
              <a:rPr lang="ja-JP" altLang="ja-JP" b="1" dirty="0">
                <a:latin typeface="+mj-ea"/>
              </a:rPr>
              <a:t>試験</a:t>
            </a:r>
            <a:r>
              <a:rPr lang="ja-JP" altLang="en-US" b="1" dirty="0">
                <a:latin typeface="+mj-ea"/>
              </a:rPr>
              <a:t>　　　　</a:t>
            </a:r>
            <a:r>
              <a:rPr lang="en-US" altLang="ja-JP" b="1" dirty="0">
                <a:latin typeface="+mj-ea"/>
              </a:rPr>
              <a:t>1</a:t>
            </a:r>
            <a:r>
              <a:rPr lang="ja-JP" altLang="en-US" b="1" dirty="0">
                <a:latin typeface="+mj-ea"/>
              </a:rPr>
              <a:t>～</a:t>
            </a:r>
            <a:r>
              <a:rPr lang="en-US" altLang="ja-JP" b="1" dirty="0">
                <a:latin typeface="+mj-ea"/>
              </a:rPr>
              <a:t>6</a:t>
            </a:r>
            <a:r>
              <a:rPr lang="ja-JP" altLang="en-US" b="1" dirty="0">
                <a:latin typeface="+mj-ea"/>
              </a:rPr>
              <a:t>年、　各科等、</a:t>
            </a:r>
            <a:endParaRPr lang="en-US" altLang="ja-JP" b="1" dirty="0">
              <a:latin typeface="+mj-ea"/>
            </a:endParaRPr>
          </a:p>
          <a:p>
            <a:endParaRPr lang="en-US" altLang="ja-JP" b="1" dirty="0" smtClean="0"/>
          </a:p>
          <a:p>
            <a:r>
              <a:rPr lang="ja-JP" altLang="en-US" b="1" dirty="0" err="1" smtClean="0"/>
              <a:t>ー</a:t>
            </a:r>
            <a:r>
              <a:rPr lang="ja-JP" altLang="en-US" b="1" dirty="0"/>
              <a:t>ー　以下、臨床実習開始後に可能　</a:t>
            </a:r>
            <a:r>
              <a:rPr lang="ja-JP" altLang="en-US" b="1" dirty="0" err="1" smtClean="0"/>
              <a:t>ー</a:t>
            </a:r>
            <a:r>
              <a:rPr lang="ja-JP" altLang="en-US" b="1" dirty="0" smtClean="0"/>
              <a:t>ー</a:t>
            </a:r>
            <a:endParaRPr lang="en-US" altLang="ja-JP" b="1" dirty="0"/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en-US" altLang="ja-JP" b="1" dirty="0">
                <a:latin typeface="+mj-ea"/>
              </a:rPr>
              <a:t>Mini-CEX (mini-clinical evaluation exercise)</a:t>
            </a:r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en-US" altLang="ja-JP" b="1" dirty="0">
                <a:latin typeface="+mj-ea"/>
              </a:rPr>
              <a:t>DOPS (direct observation of procedural skills)</a:t>
            </a:r>
          </a:p>
          <a:p>
            <a:r>
              <a:rPr lang="ja-JP" altLang="en-US" b="1" dirty="0">
                <a:latin typeface="+mj-ea"/>
              </a:rPr>
              <a:t>・</a:t>
            </a:r>
            <a:r>
              <a:rPr lang="en-US" altLang="ja-JP" b="1" dirty="0">
                <a:latin typeface="+mj-ea"/>
              </a:rPr>
              <a:t>Mini-PAT (mini-peer assessment tool)</a:t>
            </a:r>
            <a:r>
              <a:rPr lang="ja-JP" altLang="en-US" b="1" dirty="0">
                <a:latin typeface="+mj-ea"/>
              </a:rPr>
              <a:t>　</a:t>
            </a:r>
            <a:endParaRPr lang="en-US" altLang="ja-JP" b="1" dirty="0">
              <a:latin typeface="+mj-ea"/>
            </a:endParaRPr>
          </a:p>
          <a:p>
            <a:r>
              <a:rPr lang="ja-JP" altLang="en-US" b="1" dirty="0"/>
              <a:t>　</a:t>
            </a:r>
            <a:endParaRPr lang="en-US" altLang="ja-JP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4672025" y="2276872"/>
            <a:ext cx="5589616" cy="4320480"/>
          </a:xfrm>
          <a:prstGeom prst="rect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91491" y="2931806"/>
            <a:ext cx="4484716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ja-JP" altLang="en-US" u="sng" dirty="0">
                <a:latin typeface="+mj-ea"/>
                <a:cs typeface="Times New Roman" panose="02020603050405020304" pitchFamily="18" charset="0"/>
              </a:rPr>
              <a:t>〇質保証＝常に評価されている意識</a:t>
            </a:r>
            <a:endParaRPr lang="en-US" altLang="ja-JP" u="sng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　　６．映像・シミュレーションを利用</a:t>
            </a:r>
            <a:endParaRPr lang="en-US" altLang="ja-JP" dirty="0">
              <a:latin typeface="+mj-ea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+mj-ea"/>
                <a:cs typeface="Times New Roman" panose="02020603050405020304" pitchFamily="18" charset="0"/>
              </a:rPr>
              <a:t>　　７．</a:t>
            </a:r>
            <a:r>
              <a:rPr lang="ja-JP" altLang="ja-JP" dirty="0">
                <a:latin typeface="+mj-ea"/>
                <a:cs typeface="Times New Roman" panose="02020603050405020304" pitchFamily="18" charset="0"/>
              </a:rPr>
              <a:t>段階的なパフォ－マンス評価を充実、</a:t>
            </a:r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930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510"/>
            <a:ext cx="10287000" cy="6529102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18964" y="2525423"/>
            <a:ext cx="123133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400" b="1" dirty="0" smtClean="0">
                <a:latin typeface="+mj-ea"/>
                <a:ea typeface="+mj-ea"/>
              </a:rPr>
              <a:t>１．</a:t>
            </a:r>
            <a:r>
              <a:rPr lang="ja-JP" altLang="en-US" sz="2400" b="1" dirty="0" smtClean="0">
                <a:latin typeface="+mj-ea"/>
                <a:ea typeface="+mj-ea"/>
              </a:rPr>
              <a:t>新コアカリ・分野別認証評価時代の</a:t>
            </a:r>
            <a:endParaRPr lang="en-US" altLang="ja-JP" sz="2400" b="1" dirty="0" smtClean="0">
              <a:latin typeface="+mj-ea"/>
              <a:ea typeface="+mj-ea"/>
            </a:endParaRPr>
          </a:p>
          <a:p>
            <a:r>
              <a:rPr lang="ja-JP" altLang="en-US" sz="2400" b="1" dirty="0">
                <a:latin typeface="+mj-ea"/>
                <a:ea typeface="+mj-ea"/>
              </a:rPr>
              <a:t>　</a:t>
            </a:r>
            <a:r>
              <a:rPr lang="ja-JP" altLang="en-US" sz="2400" b="1" dirty="0" smtClean="0">
                <a:latin typeface="+mj-ea"/>
                <a:ea typeface="+mj-ea"/>
              </a:rPr>
              <a:t>　　　　　　　　　　　　　　</a:t>
            </a:r>
            <a:r>
              <a:rPr lang="ja-JP" altLang="ja-JP" sz="2400" b="1" dirty="0" smtClean="0">
                <a:latin typeface="+mj-ea"/>
              </a:rPr>
              <a:t>アクティブラーニング</a:t>
            </a:r>
            <a:r>
              <a:rPr lang="ja-JP" altLang="en-US" sz="2400" b="1" dirty="0" smtClean="0">
                <a:latin typeface="+mj-ea"/>
              </a:rPr>
              <a:t>に対する意識改革と手法</a:t>
            </a:r>
            <a:r>
              <a:rPr lang="ja-JP" altLang="ja-JP" sz="2400" b="1" dirty="0" smtClean="0">
                <a:latin typeface="+mj-ea"/>
              </a:rPr>
              <a:t>一覧</a:t>
            </a:r>
            <a:endParaRPr lang="en-US" altLang="ja-JP" sz="2400" b="1" dirty="0" smtClean="0">
              <a:latin typeface="+mj-ea"/>
            </a:endParaRPr>
          </a:p>
          <a:p>
            <a:r>
              <a:rPr lang="ja-JP" altLang="en-US" sz="2400" b="1" dirty="0">
                <a:latin typeface="+mj-ea"/>
                <a:ea typeface="+mj-ea"/>
              </a:rPr>
              <a:t>　</a:t>
            </a:r>
            <a:r>
              <a:rPr lang="ja-JP" altLang="en-US" sz="2400" b="1" dirty="0" smtClean="0">
                <a:latin typeface="+mj-ea"/>
                <a:ea typeface="+mj-ea"/>
              </a:rPr>
              <a:t>　　　　　　</a:t>
            </a:r>
            <a:r>
              <a:rPr lang="en-US" altLang="ja-JP" sz="2000" b="1" dirty="0" smtClean="0">
                <a:latin typeface="+mj-ea"/>
                <a:ea typeface="+mj-ea"/>
              </a:rPr>
              <a:t>―</a:t>
            </a:r>
            <a:r>
              <a:rPr lang="ja-JP" altLang="en-US" sz="2000" b="1" dirty="0" smtClean="0">
                <a:latin typeface="+mj-ea"/>
                <a:ea typeface="+mj-ea"/>
              </a:rPr>
              <a:t>卒後</a:t>
            </a:r>
            <a:r>
              <a:rPr lang="en-US" altLang="ja-JP" sz="2000" b="1" dirty="0" smtClean="0">
                <a:latin typeface="+mj-ea"/>
                <a:ea typeface="+mj-ea"/>
              </a:rPr>
              <a:t>100%</a:t>
            </a:r>
            <a:r>
              <a:rPr lang="ja-JP" altLang="en-US" sz="2000" b="1" dirty="0" smtClean="0">
                <a:latin typeface="+mj-ea"/>
                <a:ea typeface="+mj-ea"/>
              </a:rPr>
              <a:t>医師免許取得＝パフォーマンス評価の重要性</a:t>
            </a:r>
            <a:r>
              <a:rPr lang="en-US" altLang="ja-JP" sz="2000" b="1" dirty="0" smtClean="0">
                <a:latin typeface="+mj-ea"/>
                <a:ea typeface="+mj-ea"/>
              </a:rPr>
              <a:t>―</a:t>
            </a:r>
          </a:p>
          <a:p>
            <a:endParaRPr lang="en-US" altLang="ja-JP" sz="2400" b="1" dirty="0" smtClean="0">
              <a:latin typeface="+mj-ea"/>
              <a:ea typeface="+mj-ea"/>
            </a:endParaRPr>
          </a:p>
          <a:p>
            <a:r>
              <a:rPr lang="ja-JP" altLang="en-US" sz="2400" b="1" dirty="0" smtClean="0">
                <a:latin typeface="+mj-ea"/>
                <a:ea typeface="+mj-ea"/>
              </a:rPr>
              <a:t>　　　　　　</a:t>
            </a:r>
            <a:r>
              <a:rPr lang="ja-JP" altLang="ja-JP" sz="2400" b="1" dirty="0">
                <a:latin typeface="+mj-ea"/>
                <a:ea typeface="+mj-ea"/>
              </a:rPr>
              <a:t>　　　　　　　　　</a:t>
            </a:r>
            <a:r>
              <a:rPr lang="ja-JP" altLang="en-US" sz="2400" b="1" dirty="0" smtClean="0">
                <a:latin typeface="+mj-ea"/>
                <a:ea typeface="+mj-ea"/>
              </a:rPr>
              <a:t>　　　　　　　　　</a:t>
            </a:r>
            <a:r>
              <a:rPr lang="en-US" altLang="ja-JP" sz="2400" dirty="0">
                <a:latin typeface="+mj-ea"/>
                <a:ea typeface="+mj-ea"/>
              </a:rPr>
              <a:t> </a:t>
            </a:r>
            <a:endParaRPr lang="ja-JP" altLang="ja-JP" sz="2400" dirty="0">
              <a:latin typeface="+mj-ea"/>
              <a:ea typeface="+mj-ea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71492" y="6038018"/>
            <a:ext cx="4716336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ja-JP" altLang="en-US" b="1" dirty="0" smtClean="0"/>
              <a:t>秋田大学大学院　医学教育学講座　</a:t>
            </a:r>
            <a:endParaRPr lang="en-US" altLang="ja-JP" b="1" dirty="0" smtClean="0"/>
          </a:p>
          <a:p>
            <a:r>
              <a:rPr lang="ja-JP" altLang="en-US" b="1" dirty="0" smtClean="0"/>
              <a:t>　　　　　　　　　　　　　　　　　　　　　　長谷川仁志</a:t>
            </a:r>
            <a:endParaRPr lang="en-US" altLang="ja-JP" b="1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22291" y="543302"/>
            <a:ext cx="10287000" cy="1812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131814" y="613617"/>
            <a:ext cx="103013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ja-JP" altLang="ja-JP" sz="2800" b="1" kern="0" dirty="0">
                <a:latin typeface="+mj-ea"/>
                <a:ea typeface="+mj-ea"/>
                <a:cs typeface="ＭＳ ゴシック" panose="020B0609070205080204" pitchFamily="49" charset="-128"/>
              </a:rPr>
              <a:t>アクティブラーニング充実のための症例ベースの統合展開　</a:t>
            </a:r>
            <a:endParaRPr lang="en-US" altLang="ja-JP" sz="2800" b="1" kern="0" dirty="0">
              <a:latin typeface="+mj-ea"/>
              <a:ea typeface="+mj-ea"/>
              <a:cs typeface="ＭＳ ゴシック" panose="020B0609070205080204" pitchFamily="49" charset="-128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ja-JP" altLang="en-US" sz="2800" b="1" kern="0" dirty="0">
                <a:latin typeface="+mj-ea"/>
                <a:ea typeface="+mj-ea"/>
                <a:cs typeface="ＭＳ ゴシック" panose="020B0609070205080204" pitchFamily="49" charset="-128"/>
              </a:rPr>
              <a:t>　　　　</a:t>
            </a:r>
            <a:r>
              <a:rPr lang="ja-JP" altLang="ja-JP" sz="28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―</a:t>
            </a:r>
            <a:r>
              <a:rPr lang="en-US" altLang="ja-JP" sz="2800" b="1" kern="0" dirty="0">
                <a:latin typeface="+mj-ea"/>
                <a:ea typeface="+mj-ea"/>
                <a:cs typeface="ＭＳ ゴシック" panose="020B0609070205080204" pitchFamily="49" charset="-128"/>
              </a:rPr>
              <a:t>1</a:t>
            </a:r>
            <a:r>
              <a:rPr lang="ja-JP" altLang="ja-JP" sz="2800" b="1" kern="0" dirty="0">
                <a:latin typeface="+mj-ea"/>
                <a:ea typeface="+mj-ea"/>
                <a:cs typeface="ＭＳ ゴシック" panose="020B0609070205080204" pitchFamily="49" charset="-128"/>
              </a:rPr>
              <a:t>年生の入学直後からシームレスにつなぐ工夫―</a:t>
            </a:r>
            <a:endParaRPr lang="ja-JP" altLang="ja-JP" sz="2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ja-JP" altLang="en-US" sz="20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　　</a:t>
            </a:r>
            <a:r>
              <a:rPr lang="en-US" altLang="ja-JP" sz="20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Case </a:t>
            </a:r>
            <a:r>
              <a:rPr lang="en-US" altLang="ja-JP" sz="2000" b="1" kern="0" dirty="0">
                <a:latin typeface="+mj-ea"/>
                <a:ea typeface="+mj-ea"/>
                <a:cs typeface="ＭＳ ゴシック" panose="020B0609070205080204" pitchFamily="49" charset="-128"/>
              </a:rPr>
              <a:t>and symptom-based integrated education for active learning enhancement; </a:t>
            </a:r>
            <a:endParaRPr lang="en-US" altLang="ja-JP" sz="2000" b="1" kern="0" dirty="0" smtClean="0">
              <a:latin typeface="+mj-ea"/>
              <a:ea typeface="+mj-ea"/>
              <a:cs typeface="ＭＳ ゴシック" panose="020B0609070205080204" pitchFamily="49" charset="-128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ja-JP" altLang="en-US" sz="2000" b="1" kern="0" dirty="0">
                <a:latin typeface="+mj-ea"/>
                <a:ea typeface="+mj-ea"/>
                <a:cs typeface="ＭＳ ゴシック" panose="020B0609070205080204" pitchFamily="49" charset="-128"/>
              </a:rPr>
              <a:t>　</a:t>
            </a:r>
            <a:r>
              <a:rPr lang="ja-JP" altLang="en-US" sz="20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　　　　　　　　　　　　　　　　　　　　</a:t>
            </a:r>
            <a:r>
              <a:rPr lang="en-US" altLang="ja-JP" sz="2000" b="1" kern="0" dirty="0" smtClean="0">
                <a:latin typeface="+mj-ea"/>
                <a:ea typeface="+mj-ea"/>
                <a:cs typeface="ＭＳ ゴシック" panose="020B0609070205080204" pitchFamily="49" charset="-128"/>
              </a:rPr>
              <a:t>A </a:t>
            </a:r>
            <a:r>
              <a:rPr lang="en-US" altLang="ja-JP" sz="2000" b="1" kern="0" dirty="0">
                <a:latin typeface="+mj-ea"/>
                <a:ea typeface="+mj-ea"/>
                <a:cs typeface="ＭＳ ゴシック" panose="020B0609070205080204" pitchFamily="49" charset="-128"/>
              </a:rPr>
              <a:t>trial to join together from a first grader seamlessly</a:t>
            </a:r>
            <a:endParaRPr lang="ja-JP" altLang="ja-JP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5020" y="35010"/>
            <a:ext cx="9709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　　　　　　第</a:t>
            </a:r>
            <a:r>
              <a:rPr lang="en-US" altLang="ja-JP" sz="1600" b="1" dirty="0" smtClean="0"/>
              <a:t>49</a:t>
            </a:r>
            <a:r>
              <a:rPr lang="ja-JP" altLang="en-US" sz="1600" b="1" dirty="0" smtClean="0"/>
              <a:t>回　日本医学教育学会　シンポジム１　　卒前教育委員会　企画　　　　　　</a:t>
            </a:r>
            <a:r>
              <a:rPr lang="en-US" altLang="ja-JP" sz="1600" b="1" dirty="0" smtClean="0"/>
              <a:t>2017.8.18.</a:t>
            </a:r>
            <a:r>
              <a:rPr lang="ja-JP" altLang="en-US" sz="1600" b="1" dirty="0" smtClean="0"/>
              <a:t>　　札幌</a:t>
            </a:r>
            <a:endParaRPr kumimoji="1" lang="ja-JP" altLang="en-US" sz="1600" dirty="0"/>
          </a:p>
        </p:txBody>
      </p:sp>
      <p:sp>
        <p:nvSpPr>
          <p:cNvPr id="3" name="正方形/長方形 2"/>
          <p:cNvSpPr/>
          <p:nvPr/>
        </p:nvSpPr>
        <p:spPr>
          <a:xfrm>
            <a:off x="329053" y="3973624"/>
            <a:ext cx="99802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u="sng" dirty="0">
                <a:solidFill>
                  <a:srgbClr val="C00000"/>
                </a:solidFill>
                <a:latin typeface="+mj-ea"/>
              </a:rPr>
              <a:t>２</a:t>
            </a:r>
            <a:r>
              <a:rPr lang="ja-JP" altLang="ja-JP" sz="2400" b="1" u="sng" dirty="0" smtClean="0">
                <a:solidFill>
                  <a:srgbClr val="C00000"/>
                </a:solidFill>
                <a:latin typeface="+mj-ea"/>
              </a:rPr>
              <a:t>．</a:t>
            </a:r>
            <a:r>
              <a:rPr lang="ja-JP" altLang="en-US" sz="2400" b="1" u="sng" dirty="0" smtClean="0">
                <a:solidFill>
                  <a:srgbClr val="C00000"/>
                </a:solidFill>
                <a:latin typeface="+mj-ea"/>
              </a:rPr>
              <a:t>効率的</a:t>
            </a:r>
            <a:r>
              <a:rPr lang="ja-JP" altLang="en-US" sz="2400" b="1" u="sng" dirty="0">
                <a:solidFill>
                  <a:srgbClr val="C00000"/>
                </a:solidFill>
                <a:latin typeface="+mj-ea"/>
              </a:rPr>
              <a:t>・効果的に各種アクティブラーニングを充実するため</a:t>
            </a:r>
            <a:r>
              <a:rPr lang="ja-JP" altLang="en-US" sz="2400" b="1" u="sng" dirty="0" smtClean="0">
                <a:solidFill>
                  <a:srgbClr val="C00000"/>
                </a:solidFill>
                <a:latin typeface="+mj-ea"/>
              </a:rPr>
              <a:t>のヒント</a:t>
            </a:r>
            <a:r>
              <a:rPr lang="ja-JP" altLang="en-US" sz="2000" b="1" u="sng" dirty="0">
                <a:solidFill>
                  <a:srgbClr val="C00000"/>
                </a:solidFill>
                <a:latin typeface="+mj-ea"/>
              </a:rPr>
              <a:t>　　　　</a:t>
            </a:r>
            <a:r>
              <a:rPr lang="ja-JP" altLang="en-US" sz="2000" b="1" u="sng" dirty="0" smtClean="0">
                <a:solidFill>
                  <a:srgbClr val="C00000"/>
                </a:solidFill>
                <a:latin typeface="+mj-ea"/>
              </a:rPr>
              <a:t>　　　　</a:t>
            </a:r>
            <a:r>
              <a:rPr lang="ja-JP" altLang="en-US" sz="2000" b="1" u="sng" dirty="0">
                <a:solidFill>
                  <a:srgbClr val="C00000"/>
                </a:solidFill>
                <a:latin typeface="+mj-ea"/>
              </a:rPr>
              <a:t>　</a:t>
            </a:r>
            <a:r>
              <a:rPr lang="ja-JP" altLang="en-US" sz="2000" b="1" u="sng" dirty="0" smtClean="0">
                <a:solidFill>
                  <a:srgbClr val="C00000"/>
                </a:solidFill>
                <a:latin typeface="+mj-ea"/>
              </a:rPr>
              <a:t>　　</a:t>
            </a:r>
            <a:endParaRPr lang="en-US" altLang="ja-JP" sz="2000" b="1" u="sng" dirty="0" smtClean="0">
              <a:solidFill>
                <a:srgbClr val="C00000"/>
              </a:solidFill>
              <a:latin typeface="+mj-ea"/>
            </a:endParaRPr>
          </a:p>
          <a:p>
            <a:r>
              <a:rPr lang="ja-JP" altLang="en-US" sz="2000" b="1" u="sng" dirty="0">
                <a:solidFill>
                  <a:srgbClr val="C00000"/>
                </a:solidFill>
                <a:latin typeface="+mj-ea"/>
              </a:rPr>
              <a:t>　</a:t>
            </a:r>
            <a:r>
              <a:rPr lang="ja-JP" altLang="en-US" sz="2000" b="1" u="sng" dirty="0" smtClean="0">
                <a:solidFill>
                  <a:srgbClr val="C00000"/>
                </a:solidFill>
                <a:latin typeface="+mj-ea"/>
              </a:rPr>
              <a:t>　　　</a:t>
            </a:r>
            <a:r>
              <a:rPr lang="en-US" altLang="ja-JP" b="1" u="sng" dirty="0" smtClean="0">
                <a:solidFill>
                  <a:srgbClr val="C00000"/>
                </a:solidFill>
                <a:latin typeface="+mj-ea"/>
              </a:rPr>
              <a:t>―</a:t>
            </a:r>
            <a:r>
              <a:rPr lang="ja-JP" altLang="en-US" b="1" u="sng" dirty="0">
                <a:solidFill>
                  <a:srgbClr val="C00000"/>
                </a:solidFill>
                <a:latin typeface="+mj-ea"/>
              </a:rPr>
              <a:t>知識・技術・態度の目標と評価を意識させ、手法を工夫して進める：</a:t>
            </a:r>
            <a:endParaRPr lang="en-US" altLang="ja-JP" b="1" u="sng" dirty="0">
              <a:solidFill>
                <a:srgbClr val="C00000"/>
              </a:solidFill>
              <a:latin typeface="+mj-ea"/>
            </a:endParaRPr>
          </a:p>
          <a:p>
            <a:r>
              <a:rPr lang="ja-JP" altLang="en-US" b="1" u="sng" dirty="0">
                <a:solidFill>
                  <a:srgbClr val="C00000"/>
                </a:solidFill>
                <a:latin typeface="+mj-ea"/>
              </a:rPr>
              <a:t>　　　　　　　　　　</a:t>
            </a:r>
            <a:r>
              <a:rPr lang="ja-JP" altLang="en-US" b="1" u="sng" dirty="0" smtClean="0">
                <a:solidFill>
                  <a:srgbClr val="C00000"/>
                </a:solidFill>
                <a:latin typeface="+mj-ea"/>
              </a:rPr>
              <a:t>　　　　　　　入学</a:t>
            </a:r>
            <a:r>
              <a:rPr lang="ja-JP" altLang="en-US" b="1" u="sng" dirty="0">
                <a:solidFill>
                  <a:srgbClr val="C00000"/>
                </a:solidFill>
                <a:latin typeface="+mj-ea"/>
              </a:rPr>
              <a:t>直後</a:t>
            </a:r>
            <a:r>
              <a:rPr lang="ja-JP" altLang="ja-JP" b="1" u="sng" dirty="0">
                <a:solidFill>
                  <a:srgbClr val="C00000"/>
                </a:solidFill>
                <a:latin typeface="+mj-ea"/>
              </a:rPr>
              <a:t>からシームレス</a:t>
            </a:r>
            <a:r>
              <a:rPr lang="ja-JP" altLang="en-US" b="1" u="sng" dirty="0">
                <a:solidFill>
                  <a:srgbClr val="C00000"/>
                </a:solidFill>
                <a:latin typeface="+mj-ea"/>
              </a:rPr>
              <a:t>に！　全員を</a:t>
            </a:r>
            <a:r>
              <a:rPr lang="ja-JP" altLang="ja-JP" b="1" u="sng" dirty="0">
                <a:solidFill>
                  <a:srgbClr val="C00000"/>
                </a:solidFill>
                <a:latin typeface="+mj-ea"/>
              </a:rPr>
              <a:t>アクティブ</a:t>
            </a:r>
            <a:r>
              <a:rPr lang="ja-JP" altLang="en-US" b="1" u="sng" dirty="0">
                <a:solidFill>
                  <a:srgbClr val="C00000"/>
                </a:solidFill>
                <a:latin typeface="+mj-ea"/>
              </a:rPr>
              <a:t>ラーナーに</a:t>
            </a:r>
            <a:r>
              <a:rPr lang="ja-JP" altLang="en-US" b="1" dirty="0">
                <a:latin typeface="+mj-ea"/>
              </a:rPr>
              <a:t>！</a:t>
            </a:r>
            <a:r>
              <a:rPr lang="ja-JP" altLang="en-US" b="1" dirty="0" err="1">
                <a:latin typeface="+mj-ea"/>
              </a:rPr>
              <a:t>ー</a:t>
            </a:r>
            <a:r>
              <a:rPr lang="en-US" altLang="ja-JP" b="1" dirty="0">
                <a:latin typeface="+mj-ea"/>
              </a:rPr>
              <a:t> </a:t>
            </a:r>
            <a:r>
              <a:rPr lang="ja-JP" altLang="en-US" b="1" dirty="0">
                <a:latin typeface="+mj-ea"/>
              </a:rPr>
              <a:t>　</a:t>
            </a:r>
            <a:r>
              <a:rPr lang="ja-JP" altLang="en-US" sz="2000" b="1" dirty="0">
                <a:latin typeface="+mj-ea"/>
              </a:rPr>
              <a:t>　</a:t>
            </a:r>
            <a:r>
              <a:rPr lang="ja-JP" altLang="en-US" sz="2000" b="1" dirty="0" smtClean="0">
                <a:latin typeface="+mj-ea"/>
              </a:rPr>
              <a:t>　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7660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12368</TotalTime>
  <Words>2211</Words>
  <Application>Microsoft Office PowerPoint</Application>
  <PresentationFormat>35mm スライド</PresentationFormat>
  <Paragraphs>1181</Paragraphs>
  <Slides>39</Slides>
  <Notes>21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6" baseType="lpstr">
      <vt:lpstr>Arial Unicode MS</vt:lpstr>
      <vt:lpstr>ＭＳ Ｐゴシック</vt:lpstr>
      <vt:lpstr>ＭＳ ゴシック</vt:lpstr>
      <vt:lpstr>Arial</vt:lpstr>
      <vt:lpstr>Calibri</vt:lpstr>
      <vt:lpstr>Times New Roman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Hasegawa</dc:creator>
  <cp:lastModifiedBy>hasegawa@doc.med.akita-u.ac.jp</cp:lastModifiedBy>
  <cp:revision>685</cp:revision>
  <cp:lastPrinted>2017-02-10T05:55:23Z</cp:lastPrinted>
  <dcterms:created xsi:type="dcterms:W3CDTF">2014-01-19T03:38:03Z</dcterms:created>
  <dcterms:modified xsi:type="dcterms:W3CDTF">2017-08-20T20:36:47Z</dcterms:modified>
</cp:coreProperties>
</file>