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3"/>
  </p:notesMasterIdLst>
  <p:sldIdLst>
    <p:sldId id="259" r:id="rId2"/>
    <p:sldId id="392" r:id="rId3"/>
    <p:sldId id="545" r:id="rId4"/>
    <p:sldId id="552" r:id="rId5"/>
    <p:sldId id="549" r:id="rId6"/>
    <p:sldId id="555" r:id="rId7"/>
    <p:sldId id="558" r:id="rId8"/>
    <p:sldId id="536" r:id="rId9"/>
    <p:sldId id="559" r:id="rId10"/>
    <p:sldId id="540" r:id="rId11"/>
    <p:sldId id="538" r:id="rId1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CC"/>
    <a:srgbClr val="CC99FF"/>
    <a:srgbClr val="66FF66"/>
    <a:srgbClr val="CC0000"/>
    <a:srgbClr val="CCFFCC"/>
    <a:srgbClr val="CCFFFF"/>
    <a:srgbClr val="FFFF99"/>
    <a:srgbClr val="99C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70" autoAdjust="0"/>
    <p:restoredTop sz="96098" autoAdjust="0"/>
  </p:normalViewPr>
  <p:slideViewPr>
    <p:cSldViewPr snapToGrid="0">
      <p:cViewPr varScale="1">
        <p:scale>
          <a:sx n="78" d="100"/>
          <a:sy n="78" d="100"/>
        </p:scale>
        <p:origin x="393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232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4F21624-9523-427F-B08B-15450E347C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6294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21624-9523-427F-B08B-15450E347C07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8792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ノート プレースホル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smtClean="0"/>
          </a:p>
        </p:txBody>
      </p:sp>
      <p:sp>
        <p:nvSpPr>
          <p:cNvPr id="39940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BFFC39-5FB4-4410-A816-FF333D0ED57E}" type="slidenum">
              <a:rPr lang="en-US" altLang="ja-JP" smtClean="0"/>
              <a:pPr/>
              <a:t>3</a:t>
            </a:fld>
            <a:endParaRPr lang="en-US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EFAF54-F60E-42C4-986E-7D606B04A0B5}" type="slidenum">
              <a:rPr lang="en-US" altLang="ja-JP" smtClean="0">
                <a:ea typeface="ＭＳ Ｐゴシック" charset="-128"/>
              </a:rPr>
              <a:pPr/>
              <a:t>5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85800"/>
            <a:ext cx="4573588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ja-JP" smtClean="0">
              <a:latin typeface="Times New Roman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3023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A205F6-4E4B-44BD-9EF3-D192C4CA1F55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222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685420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EB0FF-BE17-4D89-9391-99AD8CD49E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B7A09-A87F-482C-B683-BEEFA9ED87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0FBCD-B431-4743-A1DC-4EC47010F7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AC264-8850-46A7-8CB2-C119AEF4E6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タイトル、コンテンツ、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8229600" cy="2128837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4000500"/>
            <a:ext cx="8229600" cy="213042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00B86-01C7-4784-A9F0-B8B833AA66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タイトルと、図表または組織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SmartArt プレースホルダ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ja-JP" alt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C00E1-9CAA-45FE-AAF0-01BCFA67AC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0078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6B719B-679F-48CD-9A37-CA6944D192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776CA-F030-4F51-88B9-6C5E9AD93B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5F4C1-0017-42FB-86CF-1FC39FD119B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8E829-312B-430A-A417-47EA52D8ED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BDA99-A2AD-4E04-810C-2CCAFDAC6A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FD473-0E79-43C8-9BB3-39D9559FC2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C4605-D579-4ED2-8F5E-3B5DD31E93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00B24-AC34-4680-984E-547FBBFE1E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pPr>
              <a:defRPr/>
            </a:pPr>
            <a:fld id="{736FD34F-AB8C-4860-BE12-4BCD13B477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229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29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29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6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6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6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6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6" cy="76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6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0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1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2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2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6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2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6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2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6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2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6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2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6" cy="76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2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  <p:sp>
          <p:nvSpPr>
            <p:cNvPr id="1232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6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1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104503" y="466725"/>
            <a:ext cx="6993210" cy="2133600"/>
          </a:xfrm>
        </p:spPr>
        <p:txBody>
          <a:bodyPr/>
          <a:lstStyle/>
          <a:p>
            <a:r>
              <a:rPr lang="ja-JP" altLang="ja-JP" sz="4000" dirty="0"/>
              <a:t>佐賀大学における</a:t>
            </a:r>
            <a:r>
              <a:rPr lang="en-US" altLang="ja-JP" sz="4000" dirty="0"/>
              <a:t>PBL</a:t>
            </a:r>
            <a:r>
              <a:rPr lang="ja-JP" altLang="ja-JP" sz="4000" dirty="0" err="1"/>
              <a:t>、</a:t>
            </a:r>
            <a:r>
              <a:rPr lang="en-US" altLang="ja-JP" sz="4000" dirty="0"/>
              <a:t>TBL</a:t>
            </a:r>
            <a:r>
              <a:rPr lang="ja-JP" altLang="ja-JP" sz="4000" dirty="0" err="1"/>
              <a:t>、</a:t>
            </a:r>
            <a:r>
              <a:rPr lang="en-US" altLang="ja-JP" sz="4000" dirty="0"/>
              <a:t>CBL</a:t>
            </a:r>
            <a:r>
              <a:rPr lang="ja-JP" altLang="ja-JP" sz="4000" dirty="0"/>
              <a:t>の実践とその成果</a:t>
            </a:r>
            <a:endParaRPr lang="en-US" altLang="ja-JP" sz="2800" dirty="0">
              <a:solidFill>
                <a:srgbClr val="0000FF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小田康友</a:t>
            </a:r>
            <a:endParaRPr kumimoji="1" lang="en-US" altLang="ja-JP" dirty="0" smtClean="0"/>
          </a:p>
          <a:p>
            <a:r>
              <a:rPr lang="ja-JP" altLang="en-US" sz="2800" dirty="0" smtClean="0"/>
              <a:t>佐賀</a:t>
            </a:r>
            <a:r>
              <a:rPr lang="ja-JP" altLang="en-US" sz="2800" dirty="0"/>
              <a:t>大学</a:t>
            </a:r>
            <a:r>
              <a:rPr lang="ja-JP" altLang="en-US" sz="2800" dirty="0" smtClean="0"/>
              <a:t>医学部</a:t>
            </a:r>
            <a:r>
              <a:rPr lang="en-US" altLang="ja-JP" sz="2800" dirty="0"/>
              <a:t/>
            </a:r>
            <a:br>
              <a:rPr lang="en-US" altLang="ja-JP" sz="2800" dirty="0"/>
            </a:br>
            <a:r>
              <a:rPr lang="ja-JP" altLang="en-US" sz="2800" dirty="0" smtClean="0"/>
              <a:t>地域</a:t>
            </a:r>
            <a:r>
              <a:rPr lang="ja-JP" altLang="en-US" sz="2800" dirty="0"/>
              <a:t>医療</a:t>
            </a:r>
            <a:r>
              <a:rPr lang="ja-JP" altLang="en-US" sz="2800" dirty="0" smtClean="0"/>
              <a:t>科学</a:t>
            </a:r>
            <a:r>
              <a:rPr lang="ja-JP" altLang="en-US" sz="2800" dirty="0"/>
              <a:t>教育研究</a:t>
            </a:r>
            <a:r>
              <a:rPr lang="ja-JP" altLang="en-US" sz="2800" dirty="0" smtClean="0"/>
              <a:t>センター</a:t>
            </a:r>
            <a:endParaRPr lang="en-US" altLang="ja-JP" sz="2800" dirty="0" smtClean="0"/>
          </a:p>
          <a:p>
            <a:r>
              <a:rPr kumimoji="1" lang="en-US" altLang="ja-JP" sz="2400" dirty="0" smtClean="0"/>
              <a:t>oday@cc.saga-u.ac.jp</a:t>
            </a:r>
            <a:endParaRPr kumimoji="1" lang="ja-JP" altLang="en-US" sz="2400" dirty="0"/>
          </a:p>
        </p:txBody>
      </p:sp>
      <p:pic>
        <p:nvPicPr>
          <p:cNvPr id="6" name="Picture 7" descr="s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4" y="1429305"/>
            <a:ext cx="1087693" cy="105514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正方形/長方形 1"/>
          <p:cNvSpPr/>
          <p:nvPr/>
        </p:nvSpPr>
        <p:spPr>
          <a:xfrm>
            <a:off x="982154" y="5491839"/>
            <a:ext cx="619268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ja-JP" dirty="0"/>
              <a:t>第</a:t>
            </a:r>
            <a:r>
              <a:rPr lang="en-US" altLang="ja-JP" dirty="0"/>
              <a:t>49</a:t>
            </a:r>
            <a:r>
              <a:rPr lang="ja-JP" altLang="ja-JP" dirty="0"/>
              <a:t>回日本医学教育学会大会</a:t>
            </a:r>
            <a:endParaRPr lang="en-US" altLang="ja-JP" dirty="0" smtClean="0"/>
          </a:p>
          <a:p>
            <a:pPr algn="r"/>
            <a:r>
              <a:rPr lang="ja-JP" altLang="ja-JP" dirty="0" smtClean="0"/>
              <a:t>シンポジウム</a:t>
            </a:r>
            <a:r>
              <a:rPr lang="en-US" altLang="ja-JP" dirty="0" smtClean="0"/>
              <a:t>6. </a:t>
            </a:r>
            <a:r>
              <a:rPr lang="ja-JP" altLang="ja-JP" dirty="0" smtClean="0"/>
              <a:t>アクティブ</a:t>
            </a:r>
            <a:r>
              <a:rPr lang="ja-JP" altLang="ja-JP" dirty="0"/>
              <a:t>・ラーニングの実践例の</a:t>
            </a:r>
            <a:r>
              <a:rPr lang="ja-JP" altLang="ja-JP" dirty="0" smtClean="0"/>
              <a:t>紹介</a:t>
            </a:r>
            <a:endParaRPr lang="ja-JP" altLang="en-US" sz="20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EB0FF-BE17-4D89-9391-99AD8CD49EFF}" type="slidenum">
              <a:rPr lang="en-US" altLang="ja-JP" smtClean="0"/>
              <a:pPr>
                <a:defRPr/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64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B719B-679F-48CD-9A37-CA6944D192F9}" type="slidenum">
              <a:rPr lang="en-US" altLang="ja-JP" smtClean="0"/>
              <a:pPr>
                <a:defRPr/>
              </a:pPr>
              <a:t>10</a:t>
            </a:fld>
            <a:endParaRPr lang="en-US" altLang="ja-JP"/>
          </a:p>
        </p:txBody>
      </p:sp>
      <p:pic>
        <p:nvPicPr>
          <p:cNvPr id="4114" name="Picture 18" descr="http://arrows-free.com/material/19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0327" y="1314308"/>
            <a:ext cx="5051796" cy="3536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2" descr="http://yajidesign.com/i/0107/tn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11971" flipH="1">
            <a:off x="4121281" y="1890260"/>
            <a:ext cx="1867236" cy="1595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テキスト ボックス 21"/>
          <p:cNvSpPr txBox="1"/>
          <p:nvPr/>
        </p:nvSpPr>
        <p:spPr>
          <a:xfrm>
            <a:off x="3228952" y="2619608"/>
            <a:ext cx="12089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 smtClean="0">
                <a:solidFill>
                  <a:srgbClr val="FF0000"/>
                </a:solidFill>
              </a:rPr>
              <a:t>X</a:t>
            </a:r>
            <a:r>
              <a:rPr kumimoji="1" lang="en-US" altLang="ja-JP" sz="4000" b="1" dirty="0" smtClean="0"/>
              <a:t>BL</a:t>
            </a:r>
            <a:endParaRPr kumimoji="1" lang="ja-JP" altLang="en-US" sz="4000" b="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86072" y="3527680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z="3200" dirty="0" smtClean="0"/>
              <a:t>臨床実践</a:t>
            </a:r>
            <a:endParaRPr kumimoji="1" lang="ja-JP" altLang="en-US" sz="32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899003" y="1447413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/>
              <a:t>自己</a:t>
            </a:r>
            <a:r>
              <a:rPr kumimoji="1" lang="ja-JP" altLang="en-US" sz="3200" dirty="0" smtClean="0"/>
              <a:t>学習</a:t>
            </a:r>
            <a:endParaRPr kumimoji="1" lang="ja-JP" altLang="en-US" sz="3200" dirty="0"/>
          </a:p>
        </p:txBody>
      </p:sp>
      <p:sp>
        <p:nvSpPr>
          <p:cNvPr id="26" name="タイトル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43607"/>
          </a:xfrm>
        </p:spPr>
        <p:txBody>
          <a:bodyPr/>
          <a:lstStyle/>
          <a:p>
            <a:r>
              <a:rPr lang="en-US" altLang="ja-JP" sz="4000" spc="-150" dirty="0" smtClean="0">
                <a:solidFill>
                  <a:srgbClr val="FF0000"/>
                </a:solidFill>
              </a:rPr>
              <a:t>X</a:t>
            </a:r>
            <a:r>
              <a:rPr lang="en-US" altLang="ja-JP" sz="4000" spc="-150" dirty="0" smtClean="0"/>
              <a:t>BL</a:t>
            </a:r>
            <a:r>
              <a:rPr lang="ja-JP" altLang="en-US" sz="4000" spc="-150" dirty="0"/>
              <a:t>を</a:t>
            </a:r>
            <a:r>
              <a:rPr lang="en-US" altLang="ja-JP" sz="4000" spc="-150" dirty="0"/>
              <a:t>AL</a:t>
            </a:r>
            <a:r>
              <a:rPr lang="ja-JP" altLang="en-US" sz="4000" spc="-150" dirty="0"/>
              <a:t>にするために必要なこと</a:t>
            </a:r>
          </a:p>
        </p:txBody>
      </p:sp>
      <p:sp>
        <p:nvSpPr>
          <p:cNvPr id="27" name="コンテンツ プレースホルダー 7"/>
          <p:cNvSpPr txBox="1">
            <a:spLocks/>
          </p:cNvSpPr>
          <p:nvPr/>
        </p:nvSpPr>
        <p:spPr>
          <a:xfrm>
            <a:off x="589060" y="4999028"/>
            <a:ext cx="8229600" cy="172143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kumimoji="1"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kumimoji="1"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kumimoji="1"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sz="2800" kern="0" dirty="0" smtClean="0"/>
              <a:t>学生自身が、ゴールとプロセスが描けていること</a:t>
            </a:r>
            <a:endParaRPr lang="en-US" altLang="ja-JP" sz="2800" kern="0" dirty="0" smtClean="0"/>
          </a:p>
          <a:p>
            <a:r>
              <a:rPr lang="en-US" altLang="ja-JP" sz="2800" kern="0" dirty="0" smtClean="0">
                <a:solidFill>
                  <a:srgbClr val="FF0000"/>
                </a:solidFill>
              </a:rPr>
              <a:t>X</a:t>
            </a:r>
            <a:r>
              <a:rPr lang="en-US" altLang="ja-JP" sz="2800" kern="0" dirty="0" smtClean="0"/>
              <a:t>BL</a:t>
            </a:r>
            <a:r>
              <a:rPr lang="ja-JP" altLang="en-US" sz="2800" kern="0" dirty="0" smtClean="0"/>
              <a:t>等の方法がこのサイクルの一環であること</a:t>
            </a:r>
            <a:endParaRPr lang="en-US" altLang="ja-JP" sz="2800" kern="0" dirty="0" smtClean="0"/>
          </a:p>
          <a:p>
            <a:r>
              <a:rPr lang="ja-JP" altLang="en-US" sz="2800" kern="0" dirty="0" smtClean="0"/>
              <a:t>学生自身が学習過程に責任を持つこと</a:t>
            </a:r>
            <a:endParaRPr lang="ja-JP" altLang="en-US" sz="2800" kern="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340405" y="1970633"/>
            <a:ext cx="18774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・事前学習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・発展的</a:t>
            </a:r>
            <a:r>
              <a:rPr lang="ja-JP" altLang="en-US" sz="2400" dirty="0"/>
              <a:t>学習</a:t>
            </a:r>
            <a:endParaRPr kumimoji="1" lang="ja-JP" altLang="en-US" sz="2400" dirty="0"/>
          </a:p>
        </p:txBody>
      </p:sp>
      <p:pic>
        <p:nvPicPr>
          <p:cNvPr id="11" name="Picture 7" descr="smark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68395" y="122238"/>
            <a:ext cx="885567" cy="85907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19341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9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pic>
        <p:nvPicPr>
          <p:cNvPr id="221188" name="Picture 4" descr="balloon_big01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22778"/>
            <a:ext cx="9144000" cy="326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1190" name="Rectangle 6"/>
          <p:cNvSpPr>
            <a:spLocks noChangeArrowheads="1"/>
          </p:cNvSpPr>
          <p:nvPr/>
        </p:nvSpPr>
        <p:spPr bwMode="auto">
          <a:xfrm>
            <a:off x="5089525" y="4911278"/>
            <a:ext cx="2238375" cy="3317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972853" y="312179"/>
            <a:ext cx="71402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200" dirty="0" smtClean="0">
                <a:solidFill>
                  <a:schemeClr val="bg1"/>
                </a:solidFill>
              </a:rPr>
              <a:t>ご清聴ありがとうございました</a:t>
            </a:r>
            <a:endParaRPr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751496" y="6333763"/>
            <a:ext cx="36695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b="1" dirty="0">
                <a:solidFill>
                  <a:srgbClr val="FFFF00"/>
                </a:solidFill>
              </a:rPr>
              <a:t>佐賀インターナショナルバルーンフェスタ</a:t>
            </a:r>
            <a:endParaRPr lang="ja-JP" altLang="en-US" sz="1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9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本日の内容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佐賀大における</a:t>
            </a:r>
            <a:r>
              <a:rPr lang="en-US" altLang="ja-JP" sz="2800" dirty="0"/>
              <a:t>Active </a:t>
            </a:r>
            <a:r>
              <a:rPr lang="en-US" altLang="ja-JP" sz="2800" dirty="0" smtClean="0"/>
              <a:t>Learning</a:t>
            </a:r>
            <a:r>
              <a:rPr lang="ja-JP" altLang="en-US" sz="2800" dirty="0" smtClean="0"/>
              <a:t>（</a:t>
            </a:r>
            <a:r>
              <a:rPr lang="en-US" altLang="ja-JP" sz="2800" dirty="0" smtClean="0"/>
              <a:t>AL</a:t>
            </a:r>
            <a:r>
              <a:rPr lang="ja-JP" altLang="en-US" sz="2800" dirty="0" smtClean="0"/>
              <a:t>）の実践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問題</a:t>
            </a:r>
            <a:r>
              <a:rPr lang="ja-JP" altLang="en-US" sz="2400" dirty="0"/>
              <a:t>基盤型学習</a:t>
            </a:r>
            <a:r>
              <a:rPr lang="en-US" altLang="ja-JP" sz="2400" dirty="0"/>
              <a:t>: Problem-based Learning (PBL</a:t>
            </a:r>
            <a:r>
              <a:rPr lang="en-US" altLang="ja-JP" sz="2400" dirty="0" smtClean="0"/>
              <a:t>)</a:t>
            </a:r>
          </a:p>
          <a:p>
            <a:pPr lvl="1"/>
            <a:r>
              <a:rPr lang="ja-JP" altLang="en-US" sz="2400" dirty="0" smtClean="0"/>
              <a:t>チーム</a:t>
            </a:r>
            <a:r>
              <a:rPr lang="ja-JP" altLang="en-US" sz="2400" dirty="0"/>
              <a:t>基盤型学習</a:t>
            </a:r>
            <a:r>
              <a:rPr lang="en-US" altLang="ja-JP" sz="2400" dirty="0"/>
              <a:t>: Team-based Learning (TBL</a:t>
            </a:r>
            <a:r>
              <a:rPr lang="en-US" altLang="ja-JP" sz="2400" dirty="0" smtClean="0"/>
              <a:t>)</a:t>
            </a:r>
          </a:p>
          <a:p>
            <a:pPr lvl="1"/>
            <a:r>
              <a:rPr lang="ja-JP" altLang="en-US" sz="2400" dirty="0" smtClean="0"/>
              <a:t>症例</a:t>
            </a:r>
            <a:r>
              <a:rPr lang="ja-JP" altLang="en-US" sz="2400" dirty="0"/>
              <a:t>基盤型講義： </a:t>
            </a:r>
            <a:r>
              <a:rPr lang="en-US" altLang="ja-JP" sz="2400" dirty="0"/>
              <a:t>Case-based Lecture (CBL</a:t>
            </a:r>
            <a:r>
              <a:rPr lang="en-US" altLang="ja-JP" sz="2400" dirty="0" smtClean="0"/>
              <a:t>)</a:t>
            </a:r>
          </a:p>
          <a:p>
            <a:r>
              <a:rPr lang="ja-JP" altLang="en-US" sz="2800" dirty="0" smtClean="0"/>
              <a:t>佐賀大学における</a:t>
            </a:r>
            <a:r>
              <a:rPr lang="en-US" altLang="ja-JP" sz="2800" dirty="0" smtClean="0"/>
              <a:t>AL</a:t>
            </a:r>
            <a:r>
              <a:rPr lang="ja-JP" altLang="en-US" sz="2800" dirty="0" smtClean="0"/>
              <a:t>の成果と課題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佐賀大学</a:t>
            </a:r>
            <a:r>
              <a:rPr lang="en-US" altLang="ja-JP" sz="2400" dirty="0" smtClean="0">
                <a:solidFill>
                  <a:srgbClr val="FF0000"/>
                </a:solidFill>
              </a:rPr>
              <a:t>X</a:t>
            </a:r>
            <a:r>
              <a:rPr lang="ja-JP" altLang="en-US" sz="2400" dirty="0" smtClean="0"/>
              <a:t>*</a:t>
            </a:r>
            <a:r>
              <a:rPr lang="en-US" altLang="ja-JP" sz="2400" dirty="0" smtClean="0"/>
              <a:t>BL</a:t>
            </a:r>
            <a:r>
              <a:rPr lang="ja-JP" altLang="en-US" sz="2400" dirty="0" smtClean="0"/>
              <a:t>は教育を改善したか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佐賀大学</a:t>
            </a:r>
            <a:r>
              <a:rPr lang="en-US" altLang="ja-JP" sz="2400" dirty="0">
                <a:solidFill>
                  <a:srgbClr val="FF0000"/>
                </a:solidFill>
              </a:rPr>
              <a:t>X</a:t>
            </a:r>
            <a:r>
              <a:rPr lang="ja-JP" altLang="en-US" sz="2400" dirty="0"/>
              <a:t>*</a:t>
            </a:r>
            <a:r>
              <a:rPr lang="en-US" altLang="ja-JP" sz="2400" dirty="0"/>
              <a:t>BL</a:t>
            </a:r>
            <a:r>
              <a:rPr lang="ja-JP" altLang="en-US" sz="2400" dirty="0" smtClean="0"/>
              <a:t>は</a:t>
            </a:r>
            <a:r>
              <a:rPr lang="en-US" altLang="ja-JP" sz="2400" dirty="0" smtClean="0"/>
              <a:t>AL</a:t>
            </a:r>
            <a:r>
              <a:rPr lang="ja-JP" altLang="en-US" sz="2400" dirty="0" smtClean="0"/>
              <a:t>になっているか</a:t>
            </a:r>
            <a:endParaRPr lang="en-US" altLang="ja-JP" sz="2400" dirty="0" smtClean="0"/>
          </a:p>
          <a:p>
            <a:r>
              <a:rPr lang="en-US" altLang="ja-JP" sz="2800" dirty="0">
                <a:solidFill>
                  <a:srgbClr val="FF0000"/>
                </a:solidFill>
              </a:rPr>
              <a:t>X</a:t>
            </a:r>
            <a:r>
              <a:rPr lang="ja-JP" altLang="en-US" sz="2800" dirty="0"/>
              <a:t>*</a:t>
            </a:r>
            <a:r>
              <a:rPr lang="en-US" altLang="ja-JP" sz="2800" dirty="0"/>
              <a:t>BL</a:t>
            </a:r>
            <a:r>
              <a:rPr lang="ja-JP" altLang="en-US" sz="2800" dirty="0" smtClean="0"/>
              <a:t>を</a:t>
            </a:r>
            <a:r>
              <a:rPr lang="en-US" altLang="ja-JP" sz="2800" dirty="0" smtClean="0"/>
              <a:t>AL</a:t>
            </a:r>
            <a:r>
              <a:rPr lang="ja-JP" altLang="en-US" sz="2800" dirty="0" smtClean="0"/>
              <a:t>にするため</a:t>
            </a:r>
            <a:r>
              <a:rPr kumimoji="1" lang="ja-JP" altLang="en-US" sz="2800" dirty="0" smtClean="0"/>
              <a:t>に必要なこと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B719B-679F-48CD-9A37-CA6944D192F9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180535" y="5953780"/>
            <a:ext cx="1453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 smtClean="0"/>
              <a:t>*</a:t>
            </a:r>
            <a:r>
              <a:rPr lang="ja-JP" altLang="en-US" sz="2800" b="1" dirty="0" smtClean="0"/>
              <a:t> </a:t>
            </a:r>
            <a:r>
              <a:rPr kumimoji="1" lang="en-US" altLang="ja-JP" sz="2800" b="1" dirty="0" smtClean="0"/>
              <a:t>P</a:t>
            </a:r>
            <a:r>
              <a:rPr lang="en-US" altLang="ja-JP" sz="2800" b="1" dirty="0" smtClean="0"/>
              <a:t>, </a:t>
            </a:r>
            <a:r>
              <a:rPr kumimoji="1" lang="en-US" altLang="ja-JP" sz="2800" b="1" dirty="0" smtClean="0"/>
              <a:t>T</a:t>
            </a:r>
            <a:r>
              <a:rPr lang="en-US" altLang="ja-JP" sz="2800" b="1" dirty="0" smtClean="0"/>
              <a:t>, </a:t>
            </a:r>
            <a:r>
              <a:rPr kumimoji="1" lang="en-US" altLang="ja-JP" sz="2800" b="1" dirty="0" smtClean="0"/>
              <a:t>C</a:t>
            </a:r>
            <a:endParaRPr kumimoji="1" lang="ja-JP" altLang="en-US" sz="2800" b="1" dirty="0"/>
          </a:p>
        </p:txBody>
      </p:sp>
      <p:pic>
        <p:nvPicPr>
          <p:cNvPr id="7" name="Picture 7" descr="s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8395" y="122238"/>
            <a:ext cx="885567" cy="85907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3766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solidFill>
                  <a:srgbClr val="FF0000"/>
                </a:solidFill>
              </a:rPr>
              <a:t>X</a:t>
            </a:r>
            <a:r>
              <a:rPr lang="en-US" altLang="ja-JP" dirty="0" smtClean="0"/>
              <a:t>*BL</a:t>
            </a:r>
            <a:r>
              <a:rPr lang="ja-JP" altLang="en-US" dirty="0" smtClean="0"/>
              <a:t>に</a:t>
            </a:r>
            <a:r>
              <a:rPr lang="ja-JP" altLang="en-US" dirty="0"/>
              <a:t>よる佐賀大学の教育</a:t>
            </a:r>
            <a:r>
              <a:rPr lang="ja-JP" altLang="en-US" dirty="0" smtClean="0"/>
              <a:t>改革</a:t>
            </a:r>
            <a:endParaRPr lang="en-US" altLang="ja-JP" dirty="0" smtClean="0"/>
          </a:p>
        </p:txBody>
      </p:sp>
      <p:graphicFrame>
        <p:nvGraphicFramePr>
          <p:cNvPr id="13483" name="Group 171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525334862"/>
              </p:ext>
            </p:extLst>
          </p:nvPr>
        </p:nvGraphicFramePr>
        <p:xfrm>
          <a:off x="410697" y="1790700"/>
          <a:ext cx="8280400" cy="1665606"/>
        </p:xfrm>
        <a:graphic>
          <a:graphicData uri="http://schemas.openxmlformats.org/drawingml/2006/table">
            <a:tbl>
              <a:tblPr/>
              <a:tblGrid>
                <a:gridCol w="1381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2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7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4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27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１年次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２年次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３年次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４年次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５年次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６年次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教養教育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臨床統合医学</a:t>
                      </a:r>
                      <a:endParaRPr kumimoji="1" lang="en-US" altLang="ja-JP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ja-JP" alt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Impact" pitchFamily="34" charset="0"/>
                        <a:ea typeface="ＭＳ Ｐゴシック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臨床実習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ja-JP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ja-JP" altLang="ja-JP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en-US" altLang="ja-JP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選択コース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7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基礎医学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総括講義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上矢印吹き出し 1"/>
          <p:cNvSpPr/>
          <p:nvPr/>
        </p:nvSpPr>
        <p:spPr>
          <a:xfrm>
            <a:off x="421123" y="3193575"/>
            <a:ext cx="8245100" cy="2068766"/>
          </a:xfrm>
          <a:prstGeom prst="upArrowCallout">
            <a:avLst>
              <a:gd name="adj1" fmla="val 23015"/>
              <a:gd name="adj2" fmla="val 39246"/>
              <a:gd name="adj3" fmla="val 17930"/>
              <a:gd name="adj4" fmla="val 75647"/>
            </a:avLst>
          </a:prstGeom>
          <a:solidFill>
            <a:srgbClr val="CC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eaLnBrk="1" hangingPunct="1">
              <a:buClr>
                <a:schemeClr val="tx2"/>
              </a:buClr>
              <a:buFont typeface="Wingdings" panose="05000000000000000000" pitchFamily="2" charset="2"/>
              <a:buChar char="l"/>
            </a:pPr>
            <a:r>
              <a:rPr lang="ja-JP" altLang="en-US" sz="2800" dirty="0" smtClean="0">
                <a:solidFill>
                  <a:schemeClr val="tx1"/>
                </a:solidFill>
              </a:rPr>
              <a:t>　</a:t>
            </a:r>
            <a:r>
              <a:rPr lang="en-US" altLang="ja-JP" sz="2800" dirty="0" smtClean="0">
                <a:solidFill>
                  <a:schemeClr val="tx1"/>
                </a:solidFill>
              </a:rPr>
              <a:t>2002</a:t>
            </a:r>
            <a:r>
              <a:rPr lang="ja-JP" altLang="en-US" sz="2800" dirty="0">
                <a:solidFill>
                  <a:schemeClr val="tx1"/>
                </a:solidFill>
              </a:rPr>
              <a:t>年　</a:t>
            </a:r>
            <a:r>
              <a:rPr lang="en-US" altLang="ja-JP" sz="2800" dirty="0">
                <a:solidFill>
                  <a:schemeClr val="tx1"/>
                </a:solidFill>
              </a:rPr>
              <a:t>PBL</a:t>
            </a:r>
            <a:r>
              <a:rPr lang="ja-JP" altLang="en-US" sz="2800" dirty="0">
                <a:solidFill>
                  <a:schemeClr val="tx1"/>
                </a:solidFill>
              </a:rPr>
              <a:t>（</a:t>
            </a:r>
            <a:r>
              <a:rPr lang="en-US" altLang="ja-JP" sz="2800" dirty="0">
                <a:solidFill>
                  <a:schemeClr val="tx1"/>
                </a:solidFill>
              </a:rPr>
              <a:t>55</a:t>
            </a:r>
            <a:r>
              <a:rPr lang="ja-JP" altLang="en-US" sz="2800" dirty="0">
                <a:solidFill>
                  <a:schemeClr val="tx1"/>
                </a:solidFill>
              </a:rPr>
              <a:t>症例）の導入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marL="285750" indent="-285750" eaLnBrk="1" hangingPunct="1">
              <a:buClr>
                <a:schemeClr val="tx2"/>
              </a:buClr>
              <a:buFont typeface="Wingdings" panose="05000000000000000000" pitchFamily="2" charset="2"/>
              <a:buChar char="l"/>
            </a:pPr>
            <a:r>
              <a:rPr lang="ja-JP" altLang="en-US" sz="2800" dirty="0" smtClean="0">
                <a:solidFill>
                  <a:schemeClr val="tx1"/>
                </a:solidFill>
              </a:rPr>
              <a:t>　</a:t>
            </a:r>
            <a:r>
              <a:rPr lang="en-US" altLang="ja-JP" sz="2800" dirty="0" smtClean="0">
                <a:solidFill>
                  <a:schemeClr val="tx1"/>
                </a:solidFill>
              </a:rPr>
              <a:t>2008</a:t>
            </a:r>
            <a:r>
              <a:rPr lang="ja-JP" altLang="en-US" sz="2800" dirty="0">
                <a:solidFill>
                  <a:schemeClr val="tx1"/>
                </a:solidFill>
              </a:rPr>
              <a:t>年　</a:t>
            </a:r>
            <a:r>
              <a:rPr lang="en-US" altLang="ja-JP" sz="2800" dirty="0">
                <a:solidFill>
                  <a:schemeClr val="tx1"/>
                </a:solidFill>
              </a:rPr>
              <a:t>PBL</a:t>
            </a:r>
            <a:r>
              <a:rPr lang="ja-JP" altLang="en-US" sz="2800" dirty="0">
                <a:solidFill>
                  <a:schemeClr val="tx1"/>
                </a:solidFill>
              </a:rPr>
              <a:t>削減（</a:t>
            </a:r>
            <a:r>
              <a:rPr lang="en-US" altLang="ja-JP" sz="2800" dirty="0">
                <a:solidFill>
                  <a:schemeClr val="tx1"/>
                </a:solidFill>
              </a:rPr>
              <a:t>27</a:t>
            </a:r>
            <a:r>
              <a:rPr lang="ja-JP" altLang="en-US" sz="2800" dirty="0">
                <a:solidFill>
                  <a:schemeClr val="tx1"/>
                </a:solidFill>
              </a:rPr>
              <a:t>症例）と</a:t>
            </a:r>
            <a:r>
              <a:rPr lang="en-US" altLang="ja-JP" sz="2800" dirty="0">
                <a:solidFill>
                  <a:schemeClr val="tx1"/>
                </a:solidFill>
              </a:rPr>
              <a:t>TBL</a:t>
            </a:r>
            <a:r>
              <a:rPr lang="ja-JP" altLang="en-US" sz="2800" dirty="0">
                <a:solidFill>
                  <a:schemeClr val="tx1"/>
                </a:solidFill>
              </a:rPr>
              <a:t>（</a:t>
            </a:r>
            <a:r>
              <a:rPr lang="en-US" altLang="ja-JP" sz="2800" dirty="0">
                <a:solidFill>
                  <a:schemeClr val="tx1"/>
                </a:solidFill>
              </a:rPr>
              <a:t>50</a:t>
            </a:r>
            <a:r>
              <a:rPr lang="ja-JP" altLang="en-US" sz="2800" dirty="0">
                <a:solidFill>
                  <a:schemeClr val="tx1"/>
                </a:solidFill>
              </a:rPr>
              <a:t>症例）併用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marL="285750" indent="-285750" eaLnBrk="1" hangingPunct="1">
              <a:buClr>
                <a:schemeClr val="tx2"/>
              </a:buClr>
              <a:buFont typeface="Wingdings" panose="05000000000000000000" pitchFamily="2" charset="2"/>
              <a:buChar char="l"/>
            </a:pPr>
            <a:r>
              <a:rPr lang="ja-JP" altLang="en-US" sz="2800" dirty="0" smtClean="0">
                <a:solidFill>
                  <a:schemeClr val="tx1"/>
                </a:solidFill>
              </a:rPr>
              <a:t>　</a:t>
            </a:r>
            <a:r>
              <a:rPr lang="en-US" altLang="ja-JP" sz="2800" dirty="0" smtClean="0">
                <a:solidFill>
                  <a:schemeClr val="tx1"/>
                </a:solidFill>
              </a:rPr>
              <a:t>2017</a:t>
            </a:r>
            <a:r>
              <a:rPr lang="ja-JP" altLang="en-US" sz="2800" dirty="0">
                <a:solidFill>
                  <a:schemeClr val="tx1"/>
                </a:solidFill>
              </a:rPr>
              <a:t>年　</a:t>
            </a:r>
            <a:r>
              <a:rPr lang="en-US" altLang="ja-JP" sz="2800" dirty="0">
                <a:solidFill>
                  <a:schemeClr val="tx1"/>
                </a:solidFill>
              </a:rPr>
              <a:t>TBL</a:t>
            </a:r>
            <a:r>
              <a:rPr lang="ja-JP" altLang="en-US" sz="2800" dirty="0">
                <a:solidFill>
                  <a:schemeClr val="tx1"/>
                </a:solidFill>
              </a:rPr>
              <a:t>を</a:t>
            </a:r>
            <a:r>
              <a:rPr lang="en-US" altLang="ja-JP" sz="2800" dirty="0">
                <a:solidFill>
                  <a:schemeClr val="tx1"/>
                </a:solidFill>
              </a:rPr>
              <a:t>CBL</a:t>
            </a:r>
            <a:r>
              <a:rPr lang="ja-JP" altLang="en-US" sz="2800" dirty="0">
                <a:solidFill>
                  <a:schemeClr val="tx1"/>
                </a:solidFill>
              </a:rPr>
              <a:t>へ移行</a:t>
            </a:r>
          </a:p>
        </p:txBody>
      </p:sp>
      <p:pic>
        <p:nvPicPr>
          <p:cNvPr id="7" name="Picture 7" descr="s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8395" y="122238"/>
            <a:ext cx="885567" cy="85907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テキスト ボックス 2"/>
          <p:cNvSpPr txBox="1"/>
          <p:nvPr/>
        </p:nvSpPr>
        <p:spPr>
          <a:xfrm>
            <a:off x="426724" y="5371344"/>
            <a:ext cx="82338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2400" dirty="0" smtClean="0"/>
              <a:t>臨床医学を中心と</a:t>
            </a:r>
            <a:r>
              <a:rPr lang="ja-JP" altLang="en-US" sz="2400" dirty="0"/>
              <a:t>し、基礎医学</a:t>
            </a:r>
            <a:r>
              <a:rPr lang="ja-JP" altLang="en-US" sz="2400" dirty="0" smtClean="0"/>
              <a:t>各論、社会医学、行動科学、の統合プログラム</a:t>
            </a:r>
            <a:endParaRPr lang="en-US" altLang="ja-JP" sz="2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2400" dirty="0" smtClean="0"/>
              <a:t>臨床問題解決</a:t>
            </a:r>
            <a:r>
              <a:rPr kumimoji="1" lang="ja-JP" altLang="en-US" sz="2400" dirty="0"/>
              <a:t>能力</a:t>
            </a:r>
            <a:r>
              <a:rPr kumimoji="1" lang="ja-JP" altLang="en-US" sz="2400" dirty="0" smtClean="0"/>
              <a:t>の</a:t>
            </a:r>
            <a:r>
              <a:rPr kumimoji="1" lang="ja-JP" altLang="en-US" sz="2400" dirty="0"/>
              <a:t>養成</a:t>
            </a:r>
            <a:r>
              <a:rPr kumimoji="1" lang="ja-JP" altLang="en-US" sz="2400" dirty="0" smtClean="0"/>
              <a:t>を</a:t>
            </a:r>
            <a:r>
              <a:rPr kumimoji="1" lang="ja-JP" altLang="en-US" sz="2400" dirty="0"/>
              <a:t>重視</a:t>
            </a:r>
          </a:p>
        </p:txBody>
      </p:sp>
    </p:spTree>
    <p:extLst>
      <p:ext uri="{BB962C8B-B14F-4D97-AF65-F5344CB8AC3E}">
        <p14:creationId xmlns:p14="http://schemas.microsoft.com/office/powerpoint/2010/main" val="293087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7" descr="s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8395" y="122238"/>
            <a:ext cx="885567" cy="85907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B719B-679F-48CD-9A37-CA6944D192F9}" type="slidenum">
              <a:rPr lang="en-US" altLang="ja-JP" smtClean="0"/>
              <a:pPr>
                <a:defRPr/>
              </a:pPr>
              <a:t>4</a:t>
            </a:fld>
            <a:endParaRPr lang="en-US" altLang="ja-JP"/>
          </a:p>
        </p:txBody>
      </p:sp>
      <p:sp>
        <p:nvSpPr>
          <p:cNvPr id="59" name="角丸四角形 58"/>
          <p:cNvSpPr/>
          <p:nvPr/>
        </p:nvSpPr>
        <p:spPr>
          <a:xfrm>
            <a:off x="379141" y="919694"/>
            <a:ext cx="2282283" cy="4743105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角丸四角形 63"/>
          <p:cNvSpPr/>
          <p:nvPr/>
        </p:nvSpPr>
        <p:spPr>
          <a:xfrm>
            <a:off x="3437937" y="894210"/>
            <a:ext cx="2282283" cy="4743105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角丸四角形 64"/>
          <p:cNvSpPr/>
          <p:nvPr/>
        </p:nvSpPr>
        <p:spPr>
          <a:xfrm>
            <a:off x="6104506" y="919693"/>
            <a:ext cx="2697135" cy="47431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/>
          <p:cNvSpPr/>
          <p:nvPr/>
        </p:nvSpPr>
        <p:spPr>
          <a:xfrm>
            <a:off x="818444" y="535312"/>
            <a:ext cx="1313180" cy="76944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4400" b="1" dirty="0">
                <a:solidFill>
                  <a:schemeClr val="tx2"/>
                </a:solidFill>
              </a:rPr>
              <a:t>PBL</a:t>
            </a:r>
            <a:endParaRPr lang="ja-JP" altLang="en-US" sz="4400" b="1" dirty="0">
              <a:solidFill>
                <a:schemeClr val="tx2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3928979" y="535312"/>
            <a:ext cx="1281120" cy="76944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4400" b="1" dirty="0">
                <a:solidFill>
                  <a:schemeClr val="tx2"/>
                </a:solidFill>
              </a:rPr>
              <a:t>TBL</a:t>
            </a:r>
            <a:endParaRPr lang="ja-JP" altLang="en-US" sz="4400" b="1" dirty="0">
              <a:solidFill>
                <a:schemeClr val="tx2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6712375" y="535312"/>
            <a:ext cx="1343638" cy="76944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ja-JP" sz="4400" b="1" dirty="0">
                <a:solidFill>
                  <a:schemeClr val="tx2"/>
                </a:solidFill>
              </a:rPr>
              <a:t>CBL</a:t>
            </a:r>
            <a:endParaRPr lang="ja-JP" altLang="en-US" sz="4400" b="1" dirty="0">
              <a:solidFill>
                <a:schemeClr val="tx2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74254" y="1321016"/>
            <a:ext cx="1666068" cy="9144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グループ討論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</a:rPr>
              <a:t>（症例検討・</a:t>
            </a:r>
            <a:r>
              <a:rPr lang="en-US" altLang="ja-JP" sz="1600" dirty="0" smtClean="0">
                <a:solidFill>
                  <a:schemeClr val="tx1"/>
                </a:solidFill>
              </a:rPr>
              <a:t/>
            </a:r>
            <a:br>
              <a:rPr lang="en-US" altLang="ja-JP" sz="1600" dirty="0" smtClean="0">
                <a:solidFill>
                  <a:schemeClr val="tx1"/>
                </a:solidFill>
              </a:rPr>
            </a:br>
            <a:r>
              <a:rPr lang="ja-JP" altLang="en-US" sz="1600" dirty="0" smtClean="0">
                <a:solidFill>
                  <a:schemeClr val="tx1"/>
                </a:solidFill>
              </a:rPr>
              <a:t>学習課題抽出）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40" name="円/楕円 5"/>
          <p:cNvSpPr/>
          <p:nvPr/>
        </p:nvSpPr>
        <p:spPr>
          <a:xfrm>
            <a:off x="674254" y="2429859"/>
            <a:ext cx="1666068" cy="914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個人学習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674254" y="3537577"/>
            <a:ext cx="1666068" cy="9144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グループ討論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</a:rPr>
              <a:t>（知識共有・</a:t>
            </a:r>
            <a:r>
              <a:rPr lang="en-US" altLang="ja-JP" sz="1600" dirty="0" smtClean="0">
                <a:solidFill>
                  <a:schemeClr val="tx1"/>
                </a:solidFill>
              </a:rPr>
              <a:t/>
            </a:r>
            <a:br>
              <a:rPr lang="en-US" altLang="ja-JP" sz="1600" dirty="0" smtClean="0">
                <a:solidFill>
                  <a:schemeClr val="tx1"/>
                </a:solidFill>
              </a:rPr>
            </a:br>
            <a:r>
              <a:rPr lang="ja-JP" altLang="en-US" sz="1600" dirty="0" smtClean="0">
                <a:solidFill>
                  <a:schemeClr val="tx1"/>
                </a:solidFill>
              </a:rPr>
              <a:t>問題解決）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42" name="円/楕円 7"/>
          <p:cNvSpPr/>
          <p:nvPr/>
        </p:nvSpPr>
        <p:spPr>
          <a:xfrm>
            <a:off x="3694113" y="1321016"/>
            <a:ext cx="1666068" cy="914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694113" y="2846374"/>
            <a:ext cx="1666068" cy="1195887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準備確認試験</a:t>
            </a:r>
          </a:p>
          <a:p>
            <a:pPr algn="ctr"/>
            <a:endParaRPr kumimoji="1" lang="en-US" altLang="ja-JP" sz="8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グループ討論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（症例検討）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円/楕円 10"/>
          <p:cNvSpPr/>
          <p:nvPr/>
        </p:nvSpPr>
        <p:spPr>
          <a:xfrm>
            <a:off x="674254" y="4640389"/>
            <a:ext cx="1666068" cy="914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個人学習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5" name="円/楕円 11"/>
          <p:cNvSpPr/>
          <p:nvPr/>
        </p:nvSpPr>
        <p:spPr>
          <a:xfrm>
            <a:off x="3694113" y="4402596"/>
            <a:ext cx="1666068" cy="914400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個人学習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6" name="直線矢印コネクタ 45"/>
          <p:cNvCxnSpPr>
            <a:stCxn id="39" idx="2"/>
            <a:endCxn id="40" idx="0"/>
          </p:cNvCxnSpPr>
          <p:nvPr/>
        </p:nvCxnSpPr>
        <p:spPr>
          <a:xfrm>
            <a:off x="1507288" y="2235416"/>
            <a:ext cx="0" cy="19444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>
            <a:stCxn id="40" idx="4"/>
            <a:endCxn id="41" idx="0"/>
          </p:cNvCxnSpPr>
          <p:nvPr/>
        </p:nvCxnSpPr>
        <p:spPr>
          <a:xfrm>
            <a:off x="1507288" y="3344259"/>
            <a:ext cx="0" cy="19331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>
            <a:off x="1507288" y="4451977"/>
            <a:ext cx="0" cy="188412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stCxn id="2" idx="2"/>
            <a:endCxn id="43" idx="0"/>
          </p:cNvCxnSpPr>
          <p:nvPr/>
        </p:nvCxnSpPr>
        <p:spPr>
          <a:xfrm>
            <a:off x="4527147" y="2235416"/>
            <a:ext cx="0" cy="61095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>
            <a:off x="4527147" y="4042261"/>
            <a:ext cx="0" cy="36033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角丸四角形 1"/>
          <p:cNvSpPr/>
          <p:nvPr/>
        </p:nvSpPr>
        <p:spPr>
          <a:xfrm>
            <a:off x="3694113" y="1321016"/>
            <a:ext cx="1666068" cy="914400"/>
          </a:xfrm>
          <a:prstGeom prst="round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課題に沿った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</a:rPr>
              <a:t>個人学習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5133" y="5692470"/>
            <a:ext cx="30380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学生主導の教育</a:t>
            </a:r>
            <a:endParaRPr kumimoji="1"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グループにテューター配置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dirty="0" smtClean="0"/>
              <a:t>PBL</a:t>
            </a:r>
            <a:r>
              <a:rPr kumimoji="1" lang="ja-JP" altLang="en-US" dirty="0" smtClean="0"/>
              <a:t>室で実施</a:t>
            </a:r>
            <a:endParaRPr kumimoji="1" lang="ja-JP" altLang="en-US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300492" y="5695523"/>
            <a:ext cx="5753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/>
              <a:t>教員</a:t>
            </a:r>
            <a:r>
              <a:rPr kumimoji="1" lang="ja-JP" altLang="en-US" dirty="0" smtClean="0"/>
              <a:t>主導的側面が強い</a:t>
            </a:r>
            <a:endParaRPr kumimoji="1"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グループにテューター配置せず、教員</a:t>
            </a:r>
            <a:r>
              <a:rPr lang="en-US" altLang="ja-JP" dirty="0" smtClean="0"/>
              <a:t>1</a:t>
            </a:r>
            <a:r>
              <a:rPr lang="ja-JP" altLang="en-US" dirty="0" smtClean="0"/>
              <a:t>名で実施可能</a:t>
            </a:r>
            <a:endParaRPr lang="en-US" altLang="ja-JP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講義室や実験室で実施可能</a:t>
            </a:r>
            <a:endParaRPr kumimoji="1" lang="ja-JP" altLang="en-US" dirty="0"/>
          </a:p>
        </p:txBody>
      </p:sp>
      <p:sp>
        <p:nvSpPr>
          <p:cNvPr id="69" name="角丸四角形 68"/>
          <p:cNvSpPr/>
          <p:nvPr/>
        </p:nvSpPr>
        <p:spPr>
          <a:xfrm>
            <a:off x="3761334" y="2933331"/>
            <a:ext cx="1531625" cy="340658"/>
          </a:xfrm>
          <a:prstGeom prst="roundRect">
            <a:avLst/>
          </a:prstGeom>
          <a:solidFill>
            <a:srgbClr val="66FF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pc="-150" dirty="0" smtClean="0">
                <a:solidFill>
                  <a:schemeClr val="tx1"/>
                </a:solidFill>
              </a:rPr>
              <a:t>準備確認</a:t>
            </a:r>
            <a:r>
              <a:rPr kumimoji="1" lang="ja-JP" altLang="en-US" spc="-150" dirty="0" smtClean="0">
                <a:solidFill>
                  <a:schemeClr val="tx1"/>
                </a:solidFill>
              </a:rPr>
              <a:t>試験</a:t>
            </a:r>
            <a:endParaRPr kumimoji="1" lang="ja-JP" altLang="en-US" spc="-150" dirty="0">
              <a:solidFill>
                <a:schemeClr val="tx1"/>
              </a:solidFill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6570862" y="1348917"/>
            <a:ext cx="1666068" cy="4205872"/>
          </a:xfrm>
          <a:prstGeom prst="downArrow">
            <a:avLst>
              <a:gd name="adj1" fmla="val 79078"/>
              <a:gd name="adj2" fmla="val 31463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系統講義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endParaRPr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7384194" y="2416093"/>
            <a:ext cx="1234100" cy="534692"/>
          </a:xfrm>
          <a:prstGeom prst="roundRect">
            <a:avLst/>
          </a:prstGeom>
          <a:solidFill>
            <a:srgbClr val="66FF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確認</a:t>
            </a:r>
            <a:r>
              <a:rPr kumimoji="1" lang="ja-JP" altLang="en-US" dirty="0" smtClean="0">
                <a:solidFill>
                  <a:schemeClr val="tx1"/>
                </a:solidFill>
              </a:rPr>
              <a:t>試験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258727" y="3077057"/>
            <a:ext cx="1666068" cy="74128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グループ討論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（症例検討）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6263963" y="3966134"/>
            <a:ext cx="1666068" cy="741288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グループ討論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（症例検討）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86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臨床統合医学スケジュール</a:t>
            </a:r>
            <a:endParaRPr lang="en-US" altLang="ja-JP" dirty="0" smtClean="0"/>
          </a:p>
        </p:txBody>
      </p:sp>
      <p:graphicFrame>
        <p:nvGraphicFramePr>
          <p:cNvPr id="29828" name="Group 132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930382249"/>
              </p:ext>
            </p:extLst>
          </p:nvPr>
        </p:nvGraphicFramePr>
        <p:xfrm>
          <a:off x="1205190" y="1738313"/>
          <a:ext cx="7560528" cy="1799551"/>
        </p:xfrm>
        <a:graphic>
          <a:graphicData uri="http://schemas.openxmlformats.org/drawingml/2006/table">
            <a:tbl>
              <a:tblPr/>
              <a:tblGrid>
                <a:gridCol w="62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7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7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7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77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62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41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87073" marR="8707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火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水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木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金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7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spc="-15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午前</a:t>
                      </a:r>
                    </a:p>
                  </a:txBody>
                  <a:tcPr marL="87073" marR="8707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臨床系</a:t>
                      </a: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/>
                      </a:r>
                      <a:b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系統講義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PBL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Step1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臨床系</a:t>
                      </a: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/>
                      </a:r>
                      <a:b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系統講義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基礎系</a:t>
                      </a: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/>
                      </a:r>
                      <a:b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講義・実習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PBLStep3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7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spc="-15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午後</a:t>
                      </a:r>
                    </a:p>
                  </a:txBody>
                  <a:tcPr marL="87073" marR="8707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臨床系</a:t>
                      </a:r>
                      <a:endParaRPr kumimoji="1" lang="en-US" altLang="ja-JP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系統講義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自己学習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臨床技能訓練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自己学習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自己学習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6" name="Group 1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6356196"/>
              </p:ext>
            </p:extLst>
          </p:nvPr>
        </p:nvGraphicFramePr>
        <p:xfrm>
          <a:off x="1204329" y="3712869"/>
          <a:ext cx="7560528" cy="1756088"/>
        </p:xfrm>
        <a:graphic>
          <a:graphicData uri="http://schemas.openxmlformats.org/drawingml/2006/table">
            <a:tbl>
              <a:tblPr/>
              <a:tblGrid>
                <a:gridCol w="623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7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7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7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77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62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8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1" lang="ja-JP" altLang="ja-JP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87073" marR="8707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月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火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水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木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金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spc="-15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午前</a:t>
                      </a:r>
                    </a:p>
                  </a:txBody>
                  <a:tcPr marL="87073" marR="8707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  <a:cs typeface="+mn-cs"/>
                        </a:rPr>
                        <a:t>臨床系</a:t>
                      </a:r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  <a:cs typeface="+mn-cs"/>
                        </a:rPr>
                        <a:t/>
                      </a:r>
                      <a:b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  <a:cs typeface="+mn-cs"/>
                        </a:rPr>
                      </a:br>
                      <a:r>
                        <a:rPr kumimoji="1" lang="ja-JP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  <a:cs typeface="+mn-cs"/>
                        </a:rPr>
                        <a:t>系統講義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自己学習</a:t>
                      </a:r>
                      <a:endParaRPr kumimoji="1" lang="en-US" altLang="ja-JP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臨床系</a:t>
                      </a: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/>
                      </a:r>
                      <a:b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系統講義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基礎系</a:t>
                      </a: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/>
                      </a:r>
                      <a:b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講義・実習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TBL / CBL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8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spc="-15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午後</a:t>
                      </a:r>
                    </a:p>
                  </a:txBody>
                  <a:tcPr marL="87073" marR="8707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0066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  <a:cs typeface="+mn-cs"/>
                        </a:rPr>
                        <a:t>臨床系</a:t>
                      </a:r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  <a:cs typeface="+mn-cs"/>
                        </a:rPr>
                        <a:t/>
                      </a:r>
                      <a:b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  <a:cs typeface="+mn-cs"/>
                        </a:rPr>
                      </a:br>
                      <a:r>
                        <a:rPr kumimoji="1" lang="ja-JP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  <a:cs typeface="+mn-cs"/>
                        </a:rPr>
                        <a:t>系統講義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TBL / CBL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臨床技能訓練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自己学習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臨床系</a:t>
                      </a: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/>
                      </a:r>
                      <a:b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1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系統講義</a:t>
                      </a:r>
                    </a:p>
                  </a:txBody>
                  <a:tcPr marL="87073" marR="8707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85854" y="2334322"/>
            <a:ext cx="10118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2002</a:t>
            </a:r>
            <a:r>
              <a:rPr kumimoji="1" lang="ja-JP" altLang="en-US" sz="2000" dirty="0" smtClean="0"/>
              <a:t>～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PB</a:t>
            </a:r>
            <a:r>
              <a:rPr lang="en-US" altLang="ja-JP" sz="2000" dirty="0"/>
              <a:t>L</a:t>
            </a:r>
            <a:endParaRPr kumimoji="1"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85854" y="4040458"/>
            <a:ext cx="101181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2008</a:t>
            </a:r>
            <a:r>
              <a:rPr kumimoji="1" lang="ja-JP" altLang="en-US" sz="2000" dirty="0" smtClean="0"/>
              <a:t>～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TBL</a:t>
            </a:r>
          </a:p>
          <a:p>
            <a:r>
              <a:rPr kumimoji="1" lang="en-US" altLang="ja-JP" sz="2000" dirty="0" smtClean="0"/>
              <a:t>2017</a:t>
            </a:r>
            <a:r>
              <a:rPr kumimoji="1" lang="ja-JP" altLang="en-US" sz="2000" dirty="0" smtClean="0"/>
              <a:t>～</a:t>
            </a:r>
            <a:endParaRPr kumimoji="1" lang="en-US" altLang="ja-JP" sz="2000" dirty="0" smtClean="0"/>
          </a:p>
          <a:p>
            <a:r>
              <a:rPr lang="en-US" altLang="ja-JP" sz="2000" dirty="0" smtClean="0"/>
              <a:t>CB</a:t>
            </a:r>
            <a:r>
              <a:rPr lang="en-US" altLang="ja-JP" sz="2000" dirty="0"/>
              <a:t>L</a:t>
            </a:r>
            <a:endParaRPr kumimoji="1" lang="ja-JP" altLang="en-US" sz="2000" dirty="0"/>
          </a:p>
        </p:txBody>
      </p:sp>
      <p:sp>
        <p:nvSpPr>
          <p:cNvPr id="20" name="コンテンツ プレースホルダー 2"/>
          <p:cNvSpPr txBox="1">
            <a:spLocks/>
          </p:cNvSpPr>
          <p:nvPr/>
        </p:nvSpPr>
        <p:spPr bwMode="auto">
          <a:xfrm>
            <a:off x="613317" y="5568376"/>
            <a:ext cx="8229600" cy="1152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kumimoji="1"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ja-JP" sz="2000" kern="0" dirty="0" smtClean="0"/>
              <a:t>TBL</a:t>
            </a:r>
            <a:r>
              <a:rPr lang="ja-JP" altLang="en-US" sz="2000" kern="0" dirty="0" smtClean="0"/>
              <a:t>は準備確認テストの後、応用課題を実施</a:t>
            </a:r>
            <a:endParaRPr lang="en-US" altLang="ja-JP" sz="2000" kern="0" dirty="0" smtClean="0"/>
          </a:p>
          <a:p>
            <a:r>
              <a:rPr lang="en-US" altLang="ja-JP" sz="2000" kern="0" dirty="0" smtClean="0"/>
              <a:t>CBL</a:t>
            </a:r>
            <a:r>
              <a:rPr lang="ja-JP" altLang="en-US" sz="2000" kern="0" dirty="0" smtClean="0"/>
              <a:t>は応用課題に相当する症例を用いたグループ討論のみを実施</a:t>
            </a:r>
            <a:r>
              <a:rPr lang="en-US" altLang="ja-JP" sz="2000" kern="0" dirty="0" smtClean="0"/>
              <a:t/>
            </a:r>
            <a:br>
              <a:rPr lang="en-US" altLang="ja-JP" sz="2000" kern="0" dirty="0" smtClean="0"/>
            </a:br>
            <a:r>
              <a:rPr lang="ja-JP" altLang="en-US" sz="2000" kern="0" dirty="0" smtClean="0"/>
              <a:t>事前準備の確認は、別途</a:t>
            </a:r>
            <a:r>
              <a:rPr lang="en-US" altLang="ja-JP" sz="2000" kern="0" dirty="0" smtClean="0"/>
              <a:t>CBT</a:t>
            </a:r>
            <a:r>
              <a:rPr lang="ja-JP" altLang="en-US" sz="2000" kern="0" dirty="0" smtClean="0"/>
              <a:t>システムで実施</a:t>
            </a:r>
            <a:endParaRPr lang="en-US" altLang="ja-JP" sz="2000" kern="0" dirty="0" smtClean="0"/>
          </a:p>
        </p:txBody>
      </p:sp>
      <p:pic>
        <p:nvPicPr>
          <p:cNvPr id="8" name="Picture 7" descr="s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8395" y="122238"/>
            <a:ext cx="885567" cy="85907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148180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何故</a:t>
            </a:r>
            <a:r>
              <a:rPr kumimoji="1" lang="en-US" altLang="ja-JP" dirty="0" smtClean="0"/>
              <a:t>PBL</a:t>
            </a:r>
            <a:r>
              <a:rPr kumimoji="1" lang="ja-JP" altLang="en-US" dirty="0" smtClean="0"/>
              <a:t>に変更を重ねたか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smtClean="0"/>
              <a:t>Cost-performance</a:t>
            </a:r>
            <a:r>
              <a:rPr lang="ja-JP" altLang="en-US" sz="2800" dirty="0" smtClean="0"/>
              <a:t>の問題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限界に</a:t>
            </a:r>
            <a:r>
              <a:rPr lang="ja-JP" altLang="en-US" sz="2400" dirty="0"/>
              <a:t>達</a:t>
            </a:r>
            <a:r>
              <a:rPr lang="ja-JP" altLang="en-US" sz="2400" dirty="0" smtClean="0"/>
              <a:t>した</a:t>
            </a:r>
            <a:r>
              <a:rPr lang="en-US" altLang="ja-JP" sz="2400" dirty="0" smtClean="0"/>
              <a:t>PBL</a:t>
            </a:r>
            <a:r>
              <a:rPr lang="ja-JP" altLang="en-US" sz="2400" dirty="0" smtClean="0"/>
              <a:t>テューターの人的負担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実感・評価しがたい</a:t>
            </a:r>
            <a:r>
              <a:rPr lang="en-US" altLang="ja-JP" sz="2400" dirty="0" smtClean="0"/>
              <a:t>PBL</a:t>
            </a:r>
            <a:r>
              <a:rPr lang="ja-JP" altLang="en-US" sz="2400" dirty="0" smtClean="0"/>
              <a:t>の成果</a:t>
            </a:r>
            <a:endParaRPr lang="en-US" altLang="ja-JP" sz="2400" dirty="0" smtClean="0"/>
          </a:p>
          <a:p>
            <a:r>
              <a:rPr kumimoji="1" lang="ja-JP" altLang="en-US" sz="2800" dirty="0" smtClean="0"/>
              <a:t>表層的なグループ討論と自己学習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当初は知識習得と問題解決の過程性に焦点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臨床</a:t>
            </a:r>
            <a:r>
              <a:rPr lang="ja-JP" altLang="en-US" sz="2400" dirty="0" smtClean="0"/>
              <a:t>技能訓練との乖離</a:t>
            </a:r>
            <a:endParaRPr lang="en-US" altLang="ja-JP" sz="2800" dirty="0"/>
          </a:p>
          <a:p>
            <a:r>
              <a:rPr lang="ja-JP" altLang="en-US" sz="2800" dirty="0"/>
              <a:t>学習</a:t>
            </a:r>
            <a:r>
              <a:rPr lang="ja-JP" altLang="en-US" sz="2800" dirty="0" smtClean="0"/>
              <a:t>の偏り</a:t>
            </a:r>
            <a:endParaRPr lang="en-US" altLang="ja-JP" sz="2800" dirty="0" smtClean="0"/>
          </a:p>
          <a:p>
            <a:pPr lvl="1"/>
            <a:r>
              <a:rPr lang="ja-JP" altLang="en-US" sz="2400" dirty="0"/>
              <a:t>学習</a:t>
            </a:r>
            <a:r>
              <a:rPr lang="ja-JP" altLang="en-US" sz="2400" dirty="0" smtClean="0"/>
              <a:t>の個人差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学習</a:t>
            </a:r>
            <a:r>
              <a:rPr lang="ja-JP" altLang="en-US" sz="2400" dirty="0" smtClean="0"/>
              <a:t>の網羅性の問題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B719B-679F-48CD-9A37-CA6944D192F9}" type="slidenum">
              <a:rPr lang="en-US" altLang="ja-JP" smtClean="0"/>
              <a:pPr>
                <a:defRPr/>
              </a:pPr>
              <a:t>6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734786" y="6109384"/>
            <a:ext cx="7952014" cy="646331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Oda</a:t>
            </a:r>
            <a:r>
              <a:rPr lang="en-US" altLang="ja-JP" dirty="0" smtClean="0"/>
              <a:t> Y. Status of Medical Education Reform at Saga Medical School 5 Years After Introducing PBL. Kaohsiung J Med Sci. 2008 Mar;24(3 Suppl):S46-53.</a:t>
            </a:r>
            <a:endParaRPr lang="ja-JP" altLang="en-US" dirty="0"/>
          </a:p>
        </p:txBody>
      </p:sp>
      <p:pic>
        <p:nvPicPr>
          <p:cNvPr id="6" name="Picture 7" descr="s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8395" y="122238"/>
            <a:ext cx="885567" cy="85907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398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どのような変更を加えたか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知識と問題解決の問題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事前学習の誘導</a:t>
            </a:r>
            <a:endParaRPr lang="en-US" altLang="ja-JP" sz="2400" dirty="0" smtClean="0"/>
          </a:p>
          <a:p>
            <a:pPr lvl="1"/>
            <a:r>
              <a:rPr kumimoji="1" lang="ja-JP" altLang="en-US" sz="2400" dirty="0" smtClean="0"/>
              <a:t>専門家による積極的な介入</a:t>
            </a:r>
            <a:endParaRPr kumimoji="1" lang="en-US" altLang="ja-JP" sz="2400" dirty="0" smtClean="0"/>
          </a:p>
          <a:p>
            <a:pPr lvl="1"/>
            <a:r>
              <a:rPr lang="ja-JP" altLang="en-US" sz="2400" dirty="0" smtClean="0"/>
              <a:t>形成的</a:t>
            </a:r>
            <a:r>
              <a:rPr lang="ja-JP" altLang="en-US" sz="2400" dirty="0"/>
              <a:t>評価</a:t>
            </a:r>
            <a:r>
              <a:rPr lang="ja-JP" altLang="en-US" sz="2400" dirty="0" smtClean="0"/>
              <a:t>の積極的使用</a:t>
            </a:r>
            <a:endParaRPr lang="en-US" altLang="ja-JP" sz="2400" dirty="0" smtClean="0"/>
          </a:p>
          <a:p>
            <a:pPr lvl="1"/>
            <a:r>
              <a:rPr kumimoji="1" lang="ja-JP" altLang="en-US" sz="2400" dirty="0" smtClean="0"/>
              <a:t>予習を</a:t>
            </a:r>
            <a:r>
              <a:rPr kumimoji="1" lang="ja-JP" altLang="en-US" sz="2400" dirty="0"/>
              <a:t>前提</a:t>
            </a:r>
            <a:r>
              <a:rPr kumimoji="1" lang="ja-JP" altLang="en-US" sz="2400" dirty="0" smtClean="0"/>
              <a:t>とした教育へ</a:t>
            </a:r>
            <a:endParaRPr kumimoji="1" lang="en-US" altLang="ja-JP" sz="2400" dirty="0" smtClean="0"/>
          </a:p>
          <a:p>
            <a:r>
              <a:rPr lang="ja-JP" altLang="en-US" sz="2800" dirty="0" smtClean="0"/>
              <a:t>臨床技能訓練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PBL</a:t>
            </a:r>
            <a:r>
              <a:rPr lang="ja-JP" altLang="en-US" sz="2400" dirty="0" smtClean="0"/>
              <a:t>と関連した臨床技能訓練を継続的に実施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情報</a:t>
            </a:r>
            <a:r>
              <a:rPr lang="ja-JP" altLang="en-US" sz="2400" dirty="0" smtClean="0"/>
              <a:t>収集能力の養成</a:t>
            </a:r>
            <a:endParaRPr lang="en-US" altLang="ja-JP" sz="2400" dirty="0" smtClean="0"/>
          </a:p>
          <a:p>
            <a:r>
              <a:rPr lang="ja-JP" altLang="en-US" sz="2800" dirty="0" smtClean="0"/>
              <a:t>コストの問題</a:t>
            </a:r>
            <a:endParaRPr lang="en-US" altLang="ja-JP" sz="2800" dirty="0"/>
          </a:p>
          <a:p>
            <a:pPr lvl="1"/>
            <a:r>
              <a:rPr lang="en-US" altLang="ja-JP" sz="2400" dirty="0" smtClean="0"/>
              <a:t>TBL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CBL</a:t>
            </a:r>
            <a:r>
              <a:rPr lang="ja-JP" altLang="en-US" sz="2400" dirty="0" smtClean="0"/>
              <a:t>化によって人的負担は半減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B719B-679F-48CD-9A37-CA6944D192F9}" type="slidenum">
              <a:rPr lang="en-US" altLang="ja-JP" smtClean="0"/>
              <a:pPr>
                <a:defRPr/>
              </a:pPr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117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ja-JP" altLang="en-US" sz="4000" spc="-150" dirty="0"/>
              <a:t>佐賀大学</a:t>
            </a:r>
            <a:r>
              <a:rPr lang="en-US" altLang="ja-JP" sz="4000" spc="-150" dirty="0" smtClean="0">
                <a:solidFill>
                  <a:srgbClr val="FF0000"/>
                </a:solidFill>
              </a:rPr>
              <a:t>X</a:t>
            </a:r>
            <a:r>
              <a:rPr lang="en-US" altLang="ja-JP" sz="4000" spc="-150" dirty="0" smtClean="0"/>
              <a:t>BL</a:t>
            </a:r>
            <a:r>
              <a:rPr lang="ja-JP" altLang="en-US" sz="4000" spc="-150" dirty="0"/>
              <a:t>は教育を改善したか</a:t>
            </a:r>
            <a:endParaRPr lang="en-US" altLang="ja-JP" sz="4000" spc="-150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国試成績の向上</a:t>
            </a:r>
            <a:endParaRPr lang="en-US" altLang="ja-JP" sz="2800" dirty="0" smtClean="0"/>
          </a:p>
          <a:p>
            <a:r>
              <a:rPr lang="ja-JP" altLang="en-US" sz="2800" dirty="0" smtClean="0"/>
              <a:t>教員の</a:t>
            </a:r>
            <a:r>
              <a:rPr lang="en-US" altLang="ja-JP" sz="2800" dirty="0" smtClean="0"/>
              <a:t>Professor synd.</a:t>
            </a:r>
            <a:r>
              <a:rPr lang="ja-JP" altLang="en-US" sz="2800" dirty="0" smtClean="0"/>
              <a:t>からの離脱</a:t>
            </a:r>
            <a:endParaRPr kumimoji="1" lang="ja-JP" altLang="en-US" sz="2800" dirty="0" smtClean="0"/>
          </a:p>
          <a:p>
            <a:pPr lvl="1"/>
            <a:r>
              <a:rPr kumimoji="1" lang="ja-JP" altLang="en-US" sz="2400" dirty="0" smtClean="0"/>
              <a:t>学生の</a:t>
            </a:r>
            <a:r>
              <a:rPr kumimoji="1" lang="en-US" altLang="ja-JP" sz="2400" dirty="0" smtClean="0"/>
              <a:t>readiness</a:t>
            </a:r>
            <a:r>
              <a:rPr lang="ja-JP" altLang="en-US" sz="2400" dirty="0" smtClean="0"/>
              <a:t>を見極め、それに応じた</a:t>
            </a:r>
            <a:r>
              <a:rPr lang="en-US" altLang="ja-JP" sz="2400" dirty="0" smtClean="0"/>
              <a:t>facilitation</a:t>
            </a:r>
          </a:p>
          <a:p>
            <a:pPr lvl="1"/>
            <a:r>
              <a:rPr lang="ja-JP" altLang="en-US" sz="2400" dirty="0" smtClean="0"/>
              <a:t>臨床実習現場での指導法にも好影響</a:t>
            </a:r>
            <a:endParaRPr lang="en-US" altLang="ja-JP" sz="2400" dirty="0" smtClean="0"/>
          </a:p>
          <a:p>
            <a:r>
              <a:rPr lang="ja-JP" altLang="en-US" sz="2800" dirty="0" smtClean="0"/>
              <a:t>学生</a:t>
            </a:r>
            <a:r>
              <a:rPr lang="ja-JP" altLang="en-US" sz="2800" dirty="0"/>
              <a:t>側</a:t>
            </a:r>
            <a:r>
              <a:rPr lang="ja-JP" altLang="en-US" sz="2800" dirty="0" smtClean="0"/>
              <a:t>の</a:t>
            </a:r>
            <a:r>
              <a:rPr lang="ja-JP" altLang="en-US" sz="2800" dirty="0"/>
              <a:t>変化</a:t>
            </a:r>
            <a:endParaRPr lang="en-US" altLang="ja-JP" sz="2800" dirty="0" smtClean="0"/>
          </a:p>
          <a:p>
            <a:pPr lvl="1"/>
            <a:r>
              <a:rPr kumimoji="1" lang="en-US" altLang="ja-JP" sz="2400" dirty="0" smtClean="0"/>
              <a:t>XBL</a:t>
            </a:r>
            <a:r>
              <a:rPr kumimoji="1" lang="ja-JP" altLang="en-US" sz="2400" dirty="0" smtClean="0"/>
              <a:t>を通した内化・外化・批評の習慣化</a:t>
            </a:r>
            <a:endParaRPr kumimoji="1" lang="en-US" altLang="ja-JP" sz="2400" dirty="0" smtClean="0"/>
          </a:p>
          <a:p>
            <a:pPr lvl="1"/>
            <a:r>
              <a:rPr lang="ja-JP" altLang="en-US" sz="2400" dirty="0" smtClean="0"/>
              <a:t>患者による臨床実習学生の外来診療への満足度評価（米国内科専門医会の評価</a:t>
            </a:r>
            <a:r>
              <a:rPr lang="ja-JP" altLang="en-US" sz="2400" dirty="0"/>
              <a:t>表</a:t>
            </a:r>
            <a:r>
              <a:rPr lang="ja-JP" altLang="en-US" sz="2400" dirty="0" smtClean="0"/>
              <a:t>を</a:t>
            </a:r>
            <a:r>
              <a:rPr lang="ja-JP" altLang="en-US" sz="2400" dirty="0"/>
              <a:t>使用</a:t>
            </a:r>
            <a:r>
              <a:rPr lang="ja-JP" altLang="en-US" sz="2400" dirty="0" smtClean="0"/>
              <a:t>）の改善</a:t>
            </a:r>
            <a:endParaRPr kumimoji="1" lang="en-US" altLang="ja-JP" sz="2400" dirty="0" smtClean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C5F4C1-0017-42FB-86CF-1FC39FD119B1}" type="slidenum">
              <a:rPr lang="en-US" altLang="ja-JP" smtClean="0"/>
              <a:pPr>
                <a:defRPr/>
              </a:pPr>
              <a:t>8</a:t>
            </a:fld>
            <a:endParaRPr lang="en-US" altLang="ja-JP"/>
          </a:p>
        </p:txBody>
      </p:sp>
      <p:pic>
        <p:nvPicPr>
          <p:cNvPr id="7" name="Picture 7" descr="s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68395" y="122238"/>
            <a:ext cx="885567" cy="85907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</p:pic>
      <p:sp>
        <p:nvSpPr>
          <p:cNvPr id="12" name="正方形/長方形 11"/>
          <p:cNvSpPr/>
          <p:nvPr/>
        </p:nvSpPr>
        <p:spPr>
          <a:xfrm>
            <a:off x="550333" y="5700799"/>
            <a:ext cx="8128001" cy="1077218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r>
              <a:rPr lang="en-US" altLang="ja-JP" sz="1600" dirty="0"/>
              <a:t>Improvement in medical students' communication and interpersonal skills as evaluated by patient satisfaction questionnaire after curriculum reform.</a:t>
            </a:r>
          </a:p>
          <a:p>
            <a:r>
              <a:rPr lang="en-US" altLang="ja-JP" sz="1600" dirty="0" err="1"/>
              <a:t>Oda</a:t>
            </a:r>
            <a:r>
              <a:rPr lang="en-US" altLang="ja-JP" sz="1600" dirty="0"/>
              <a:t> Y, </a:t>
            </a:r>
            <a:r>
              <a:rPr lang="en-US" altLang="ja-JP" sz="1600" dirty="0" err="1"/>
              <a:t>Onishi</a:t>
            </a:r>
            <a:r>
              <a:rPr lang="en-US" altLang="ja-JP" sz="1600" dirty="0"/>
              <a:t> H, </a:t>
            </a:r>
            <a:r>
              <a:rPr lang="en-US" altLang="ja-JP" sz="1600" dirty="0" err="1"/>
              <a:t>Sakemi</a:t>
            </a:r>
            <a:r>
              <a:rPr lang="en-US" altLang="ja-JP" sz="1600" dirty="0"/>
              <a:t> T, Fujimoto K, Koizumi S.</a:t>
            </a:r>
          </a:p>
          <a:p>
            <a:r>
              <a:rPr lang="en-US" altLang="ja-JP" sz="1600" dirty="0"/>
              <a:t>J </a:t>
            </a:r>
            <a:r>
              <a:rPr lang="en-US" altLang="ja-JP" sz="1600" dirty="0" err="1"/>
              <a:t>Clin</a:t>
            </a:r>
            <a:r>
              <a:rPr lang="en-US" altLang="ja-JP" sz="1600" dirty="0"/>
              <a:t> </a:t>
            </a:r>
            <a:r>
              <a:rPr lang="en-US" altLang="ja-JP" sz="1600" dirty="0" err="1"/>
              <a:t>Biochem</a:t>
            </a:r>
            <a:r>
              <a:rPr lang="en-US" altLang="ja-JP" sz="1600" dirty="0"/>
              <a:t> </a:t>
            </a:r>
            <a:r>
              <a:rPr lang="en-US" altLang="ja-JP" sz="1600" dirty="0" err="1"/>
              <a:t>Nutr</a:t>
            </a:r>
            <a:r>
              <a:rPr lang="en-US" altLang="ja-JP" sz="1600" dirty="0"/>
              <a:t>. 2014 Jul;55(1):72-7. </a:t>
            </a:r>
            <a:r>
              <a:rPr lang="en-US" altLang="ja-JP" sz="1600" dirty="0" err="1"/>
              <a:t>doi</a:t>
            </a:r>
            <a:r>
              <a:rPr lang="en-US" altLang="ja-JP" sz="1600" dirty="0"/>
              <a:t>: 10.3164/jcbn.14-29. </a:t>
            </a:r>
            <a:r>
              <a:rPr lang="en-US" altLang="ja-JP" sz="1600" dirty="0" err="1"/>
              <a:t>Epub</a:t>
            </a:r>
            <a:r>
              <a:rPr lang="en-US" altLang="ja-JP" sz="1600" dirty="0"/>
              <a:t> 2014 May 23.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33756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ja-JP" altLang="en-US" sz="4000" spc="-150" dirty="0"/>
              <a:t>佐賀大学</a:t>
            </a:r>
            <a:r>
              <a:rPr lang="en-US" altLang="ja-JP" sz="4000" spc="-150" dirty="0" smtClean="0">
                <a:solidFill>
                  <a:srgbClr val="FF0000"/>
                </a:solidFill>
              </a:rPr>
              <a:t>X</a:t>
            </a:r>
            <a:r>
              <a:rPr lang="en-US" altLang="ja-JP" sz="4000" spc="-150" dirty="0" smtClean="0"/>
              <a:t>BL</a:t>
            </a:r>
            <a:r>
              <a:rPr lang="ja-JP" altLang="en-US" sz="4000" spc="-150" dirty="0"/>
              <a:t>は</a:t>
            </a:r>
            <a:r>
              <a:rPr lang="en-US" altLang="ja-JP" sz="4000" spc="-150" dirty="0"/>
              <a:t>AL</a:t>
            </a:r>
            <a:r>
              <a:rPr lang="ja-JP" altLang="en-US" sz="4000" spc="-150" dirty="0"/>
              <a:t>になっている</a:t>
            </a:r>
            <a:r>
              <a:rPr lang="ja-JP" altLang="en-US" sz="4000" spc="-150" dirty="0" smtClean="0"/>
              <a:t>か</a:t>
            </a:r>
            <a:endParaRPr kumimoji="1" lang="ja-JP" altLang="en-US" sz="4000" spc="-150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いまだ発展途上</a:t>
            </a:r>
            <a:endParaRPr kumimoji="1" lang="en-US" altLang="ja-JP" dirty="0" smtClean="0"/>
          </a:p>
          <a:p>
            <a:r>
              <a:rPr lang="ja-JP" altLang="en-US" dirty="0" smtClean="0"/>
              <a:t>最も</a:t>
            </a:r>
            <a:r>
              <a:rPr lang="en-US" altLang="ja-JP" dirty="0" smtClean="0"/>
              <a:t>AL</a:t>
            </a:r>
            <a:r>
              <a:rPr lang="ja-JP" altLang="en-US" dirty="0" smtClean="0"/>
              <a:t>に近い</a:t>
            </a:r>
            <a:r>
              <a:rPr lang="en-US" altLang="ja-JP" dirty="0" smtClean="0">
                <a:solidFill>
                  <a:srgbClr val="FF0000"/>
                </a:solidFill>
              </a:rPr>
              <a:t>X</a:t>
            </a:r>
            <a:r>
              <a:rPr lang="en-US" altLang="ja-JP" dirty="0" smtClean="0"/>
              <a:t>BL</a:t>
            </a:r>
            <a:r>
              <a:rPr lang="ja-JP" altLang="en-US" dirty="0" smtClean="0"/>
              <a:t>は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臨床実習中の５・６年を対象とした</a:t>
            </a:r>
            <a:r>
              <a:rPr kumimoji="1" lang="en-US" altLang="ja-JP" dirty="0" smtClean="0"/>
              <a:t>PBL</a:t>
            </a:r>
          </a:p>
          <a:p>
            <a:pPr lvl="1"/>
            <a:r>
              <a:rPr lang="en-US" altLang="ja-JP" dirty="0"/>
              <a:t>6</a:t>
            </a:r>
            <a:r>
              <a:rPr lang="ja-JP" altLang="en-US" dirty="0" smtClean="0"/>
              <a:t>年次学生テューターによる</a:t>
            </a:r>
            <a:r>
              <a:rPr lang="en-US" altLang="ja-JP" dirty="0" smtClean="0"/>
              <a:t>PBL</a:t>
            </a:r>
            <a:endParaRPr lang="en-US" altLang="ja-JP" dirty="0"/>
          </a:p>
          <a:p>
            <a:r>
              <a:rPr kumimoji="1" lang="en-US" altLang="ja-JP" dirty="0" smtClean="0">
                <a:solidFill>
                  <a:srgbClr val="FF0000"/>
                </a:solidFill>
              </a:rPr>
              <a:t>X</a:t>
            </a:r>
            <a:r>
              <a:rPr kumimoji="1" lang="en-US" altLang="ja-JP" dirty="0" smtClean="0"/>
              <a:t>BL</a:t>
            </a:r>
            <a:r>
              <a:rPr kumimoji="1" lang="ja-JP" altLang="en-US" dirty="0" smtClean="0"/>
              <a:t>を</a:t>
            </a:r>
            <a:r>
              <a:rPr kumimoji="1" lang="en-US" altLang="ja-JP" dirty="0" smtClean="0"/>
              <a:t>AL</a:t>
            </a:r>
            <a:r>
              <a:rPr lang="ja-JP" altLang="en-US" dirty="0" smtClean="0"/>
              <a:t>化するの</a:t>
            </a:r>
            <a:r>
              <a:rPr lang="ja-JP" altLang="en-US" dirty="0"/>
              <a:t>に</a:t>
            </a:r>
            <a:r>
              <a:rPr kumimoji="1" lang="ja-JP" altLang="en-US" dirty="0" smtClean="0"/>
              <a:t>必要なのは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学習者の当事者意識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シナリオ</a:t>
            </a:r>
            <a:r>
              <a:rPr lang="ja-JP" altLang="en-US" dirty="0" smtClean="0"/>
              <a:t>から臨床的な状況を描く実力</a:t>
            </a:r>
            <a:endParaRPr lang="en-US" altLang="ja-JP" dirty="0" smtClean="0"/>
          </a:p>
          <a:p>
            <a:pPr lvl="1"/>
            <a:r>
              <a:rPr lang="ja-JP" altLang="en-US" dirty="0"/>
              <a:t>前提</a:t>
            </a:r>
            <a:r>
              <a:rPr lang="ja-JP" altLang="en-US" dirty="0" smtClean="0"/>
              <a:t>となる現場での問題解決体験がカギとなる</a:t>
            </a:r>
            <a:endParaRPr lang="en-US" altLang="ja-JP" dirty="0" smtClean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3BDA99-A2AD-4E04-810C-2CCAFDAC6A37}" type="slidenum">
              <a:rPr lang="en-US" altLang="ja-JP" smtClean="0"/>
              <a:pPr>
                <a:defRPr/>
              </a:pPr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8045772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11512</TotalTime>
  <Words>802</Words>
  <Application>Microsoft Office PowerPoint</Application>
  <PresentationFormat>画面に合わせる (4:3)</PresentationFormat>
  <Paragraphs>181</Paragraphs>
  <Slides>11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ＭＳ Ｐゴシック</vt:lpstr>
      <vt:lpstr>ＭＳ Ｐ明朝</vt:lpstr>
      <vt:lpstr>MS UI Gothic</vt:lpstr>
      <vt:lpstr>Arial</vt:lpstr>
      <vt:lpstr>Times New Roman</vt:lpstr>
      <vt:lpstr>Wingdings</vt:lpstr>
      <vt:lpstr>Network</vt:lpstr>
      <vt:lpstr>佐賀大学におけるPBL、TBL、CBLの実践とその成果</vt:lpstr>
      <vt:lpstr>本日の内容</vt:lpstr>
      <vt:lpstr>X*BLによる佐賀大学の教育改革</vt:lpstr>
      <vt:lpstr>PowerPoint プレゼンテーション</vt:lpstr>
      <vt:lpstr>臨床統合医学スケジュール</vt:lpstr>
      <vt:lpstr>何故PBLに変更を重ねたか</vt:lpstr>
      <vt:lpstr>どのような変更を加えたか</vt:lpstr>
      <vt:lpstr>佐賀大学XBLは教育を改善したか</vt:lpstr>
      <vt:lpstr>佐賀大学XBLはALになっているか</vt:lpstr>
      <vt:lpstr>XBLをALにするために必要なこと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Oda</dc:creator>
  <cp:lastModifiedBy>yasutomooda</cp:lastModifiedBy>
  <cp:revision>522</cp:revision>
  <dcterms:created xsi:type="dcterms:W3CDTF">2008-07-09T02:03:34Z</dcterms:created>
  <dcterms:modified xsi:type="dcterms:W3CDTF">2017-08-19T13:16:54Z</dcterms:modified>
</cp:coreProperties>
</file>